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Open Sauce Heavy" charset="1" panose="00000A00000000000000"/>
      <p:regular r:id="rId22"/>
    </p:embeddedFont>
    <p:embeddedFont>
      <p:font typeface="Open Sauce" charset="1" panose="00000500000000000000"/>
      <p:regular r:id="rId23"/>
    </p:embeddedFont>
    <p:embeddedFont>
      <p:font typeface="Raleway 1 Heavy" charset="1" panose="00000000000000000000"/>
      <p:regular r:id="rId24"/>
    </p:embeddedFont>
    <p:embeddedFont>
      <p:font typeface="Raleway 1 Bold" charset="1" panose="00000000000000000000"/>
      <p:regular r:id="rId25"/>
    </p:embeddedFont>
    <p:embeddedFont>
      <p:font typeface="Now Medium" charset="1" panose="00000600000000000000"/>
      <p:regular r:id="rId26"/>
    </p:embeddedFont>
    <p:embeddedFont>
      <p:font typeface="Raleway 2" charset="1" panose="020B0503030101060003"/>
      <p:regular r:id="rId27"/>
    </p:embeddedFont>
    <p:embeddedFont>
      <p:font typeface="Lato 1" charset="1" panose="020F0502020204030203"/>
      <p:regular r:id="rId28"/>
    </p:embeddedFont>
    <p:embeddedFont>
      <p:font typeface="Lato 2 Heavy" charset="1" panose="020F0502020204030203"/>
      <p:regular r:id="rId29"/>
    </p:embeddedFont>
    <p:embeddedFont>
      <p:font typeface="Canva Sans 2 Bold" charset="1" panose="020B0803030501040103"/>
      <p:regular r:id="rId30"/>
    </p:embeddedFont>
    <p:embeddedFont>
      <p:font typeface="DM Sans Bold" charset="1" panose="00000000000000000000"/>
      <p:regular r:id="rId31"/>
    </p:embeddedFont>
    <p:embeddedFont>
      <p:font typeface="Lato 1 Bold" charset="1" panose="020F0502020204030203"/>
      <p:regular r:id="rId32"/>
    </p:embeddedFont>
    <p:embeddedFont>
      <p:font typeface="Canva Sans 1" charset="1" panose="020B0503030501040103"/>
      <p:regular r:id="rId33"/>
    </p:embeddedFont>
    <p:embeddedFont>
      <p:font typeface="Open Sauce Bold" charset="1" panose="00000800000000000000"/>
      <p:regular r:id="rId34"/>
    </p:embeddedFont>
    <p:embeddedFont>
      <p:font typeface="Montserrat Classic Bold" charset="1" panose="00000800000000000000"/>
      <p:regular r:id="rId35"/>
    </p:embeddedFont>
    <p:embeddedFont>
      <p:font typeface="Aileron Bold" charset="1" panose="00000800000000000000"/>
      <p:regular r:id="rId36"/>
    </p:embeddedFont>
    <p:embeddedFont>
      <p:font typeface="Aileron" charset="1" panose="00000500000000000000"/>
      <p:regular r:id="rId37"/>
    </p:embeddedFont>
    <p:embeddedFont>
      <p:font typeface="Lato 2 Bold" charset="1" panose="020F0502020204030203"/>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4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2" Target="../media/image5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1.png" Type="http://schemas.openxmlformats.org/officeDocument/2006/relationships/image"/><Relationship Id="rId17" Target="../media/image22.svg" Type="http://schemas.openxmlformats.org/officeDocument/2006/relationships/image"/><Relationship Id="rId18" Target="../media/image23.png" Type="http://schemas.openxmlformats.org/officeDocument/2006/relationships/image"/><Relationship Id="rId19" Target="../media/image24.sv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4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75034" y="3034809"/>
            <a:ext cx="7359169" cy="4265007"/>
          </a:xfrm>
          <a:prstGeom prst="rect">
            <a:avLst/>
          </a:prstGeom>
        </p:spPr>
        <p:txBody>
          <a:bodyPr anchor="t" rtlCol="false" tIns="0" lIns="0" bIns="0" rIns="0">
            <a:spAutoFit/>
          </a:bodyPr>
          <a:lstStyle/>
          <a:p>
            <a:pPr algn="l">
              <a:lnSpc>
                <a:spcPts val="7914"/>
              </a:lnSpc>
            </a:pPr>
            <a:r>
              <a:rPr lang="en-US" sz="7004">
                <a:solidFill>
                  <a:srgbClr val="FFFFFF"/>
                </a:solidFill>
                <a:latin typeface="Open Sauce Heavy"/>
                <a:ea typeface="Open Sauce Heavy"/>
                <a:cs typeface="Open Sauce Heavy"/>
                <a:sym typeface="Open Sauce Heavy"/>
              </a:rPr>
              <a:t>Heart Disease Prediction </a:t>
            </a:r>
          </a:p>
          <a:p>
            <a:pPr algn="l">
              <a:lnSpc>
                <a:spcPts val="5880"/>
              </a:lnSpc>
            </a:pPr>
            <a:r>
              <a:rPr lang="en-US" sz="5204">
                <a:solidFill>
                  <a:srgbClr val="FFFFFF"/>
                </a:solidFill>
                <a:latin typeface="Open Sauce"/>
                <a:ea typeface="Open Sauce"/>
                <a:cs typeface="Open Sauce"/>
                <a:sym typeface="Open Sauce"/>
              </a:rPr>
              <a:t>Using Machine Learning</a:t>
            </a:r>
          </a:p>
          <a:p>
            <a:pPr algn="l">
              <a:lnSpc>
                <a:spcPts val="610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000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324783" y="1028700"/>
            <a:ext cx="9450186" cy="8764769"/>
          </a:xfrm>
          <a:custGeom>
            <a:avLst/>
            <a:gdLst/>
            <a:ahLst/>
            <a:cxnLst/>
            <a:rect r="r" b="b" t="t" l="l"/>
            <a:pathLst>
              <a:path h="8764769" w="9450186">
                <a:moveTo>
                  <a:pt x="0" y="0"/>
                </a:moveTo>
                <a:lnTo>
                  <a:pt x="9450186" y="0"/>
                </a:lnTo>
                <a:lnTo>
                  <a:pt x="9450186" y="8764769"/>
                </a:lnTo>
                <a:lnTo>
                  <a:pt x="0" y="8764769"/>
                </a:lnTo>
                <a:lnTo>
                  <a:pt x="0" y="0"/>
                </a:lnTo>
                <a:close/>
              </a:path>
            </a:pathLst>
          </a:custGeom>
          <a:blipFill>
            <a:blip r:embed="rId3"/>
            <a:stretch>
              <a:fillRect l="0" t="0" r="0" b="0"/>
            </a:stretch>
          </a:blipFill>
        </p:spPr>
      </p:sp>
      <p:sp>
        <p:nvSpPr>
          <p:cNvPr name="TextBox 4" id="4"/>
          <p:cNvSpPr txBox="true"/>
          <p:nvPr/>
        </p:nvSpPr>
        <p:spPr>
          <a:xfrm rot="0">
            <a:off x="120857" y="1289806"/>
            <a:ext cx="7909388" cy="564491"/>
          </a:xfrm>
          <a:prstGeom prst="rect">
            <a:avLst/>
          </a:prstGeom>
        </p:spPr>
        <p:txBody>
          <a:bodyPr anchor="t" rtlCol="false" tIns="0" lIns="0" bIns="0" rIns="0">
            <a:spAutoFit/>
          </a:bodyPr>
          <a:lstStyle/>
          <a:p>
            <a:pPr algn="ctr">
              <a:lnSpc>
                <a:spcPts val="4580"/>
              </a:lnSpc>
            </a:pPr>
            <a:r>
              <a:rPr lang="en-US" sz="3272">
                <a:solidFill>
                  <a:srgbClr val="FFFFFF"/>
                </a:solidFill>
                <a:latin typeface="Canva Sans 2 Bold"/>
                <a:ea typeface="Canva Sans 2 Bold"/>
                <a:cs typeface="Canva Sans 2 Bold"/>
                <a:sym typeface="Canva Sans 2 Bold"/>
              </a:rPr>
              <a:t>How to read non diagonal Plots?</a:t>
            </a:r>
          </a:p>
        </p:txBody>
      </p:sp>
      <p:sp>
        <p:nvSpPr>
          <p:cNvPr name="TextBox 5" id="5"/>
          <p:cNvSpPr txBox="true"/>
          <p:nvPr/>
        </p:nvSpPr>
        <p:spPr>
          <a:xfrm rot="0">
            <a:off x="4483824" y="213980"/>
            <a:ext cx="8864388" cy="703581"/>
          </a:xfrm>
          <a:prstGeom prst="rect">
            <a:avLst/>
          </a:prstGeom>
        </p:spPr>
        <p:txBody>
          <a:bodyPr anchor="t" rtlCol="false" tIns="0" lIns="0" bIns="0" rIns="0">
            <a:spAutoFit/>
          </a:bodyPr>
          <a:lstStyle/>
          <a:p>
            <a:pPr algn="ctr">
              <a:lnSpc>
                <a:spcPts val="5840"/>
              </a:lnSpc>
            </a:pPr>
            <a:r>
              <a:rPr lang="en-US" sz="4172">
                <a:solidFill>
                  <a:srgbClr val="FFFFFF"/>
                </a:solidFill>
                <a:latin typeface="Canva Sans 2 Bold"/>
                <a:ea typeface="Canva Sans 2 Bold"/>
                <a:cs typeface="Canva Sans 2 Bold"/>
                <a:sym typeface="Canva Sans 2 Bold"/>
              </a:rPr>
              <a:t>MEDICAL HISTORY</a:t>
            </a:r>
          </a:p>
        </p:txBody>
      </p:sp>
      <p:sp>
        <p:nvSpPr>
          <p:cNvPr name="TextBox 6" id="6"/>
          <p:cNvSpPr txBox="true"/>
          <p:nvPr/>
        </p:nvSpPr>
        <p:spPr>
          <a:xfrm rot="0">
            <a:off x="583793" y="6630050"/>
            <a:ext cx="6365198" cy="3163419"/>
          </a:xfrm>
          <a:prstGeom prst="rect">
            <a:avLst/>
          </a:prstGeom>
        </p:spPr>
        <p:txBody>
          <a:bodyPr anchor="t" rtlCol="false" tIns="0" lIns="0" bIns="0" rIns="0">
            <a:spAutoFit/>
          </a:bodyPr>
          <a:lstStyle/>
          <a:p>
            <a:pPr algn="just" marL="515793" indent="-257897" lvl="1">
              <a:lnSpc>
                <a:spcPts val="3129"/>
              </a:lnSpc>
              <a:buFont typeface="Arial"/>
              <a:buChar char="•"/>
            </a:pPr>
            <a:r>
              <a:rPr lang="en-US" sz="2389">
                <a:solidFill>
                  <a:srgbClr val="FFFFFF"/>
                </a:solidFill>
                <a:latin typeface="Lato 1"/>
                <a:ea typeface="Lato 1"/>
                <a:cs typeface="Lato 1"/>
                <a:sym typeface="Lato 1"/>
              </a:rPr>
              <a:t>Cholesterol has blue high peek near 200 in diagonal plots showing highest density of people with no heart disease</a:t>
            </a:r>
          </a:p>
          <a:p>
            <a:pPr algn="just" marL="515793" indent="-257897" lvl="1">
              <a:lnSpc>
                <a:spcPts val="3129"/>
              </a:lnSpc>
              <a:buFont typeface="Arial"/>
              <a:buChar char="•"/>
            </a:pPr>
            <a:r>
              <a:rPr lang="en-US" sz="2389">
                <a:solidFill>
                  <a:srgbClr val="FFFFFF"/>
                </a:solidFill>
                <a:latin typeface="Lato 1"/>
                <a:ea typeface="Lato 1"/>
                <a:cs typeface="Lato 1"/>
                <a:sym typeface="Lato 1"/>
              </a:rPr>
              <a:t>Distribution of cholesterol with Blood Pressure, Heart Rate and Blood sugar in non-diagonal plots indicates the X-axis variables are strong indicator of heart disease</a:t>
            </a:r>
          </a:p>
        </p:txBody>
      </p:sp>
      <p:sp>
        <p:nvSpPr>
          <p:cNvPr name="TextBox 7" id="7"/>
          <p:cNvSpPr txBox="true"/>
          <p:nvPr/>
        </p:nvSpPr>
        <p:spPr>
          <a:xfrm rot="0">
            <a:off x="790662" y="2036901"/>
            <a:ext cx="6569778" cy="3598769"/>
          </a:xfrm>
          <a:prstGeom prst="rect">
            <a:avLst/>
          </a:prstGeom>
        </p:spPr>
        <p:txBody>
          <a:bodyPr anchor="t" rtlCol="false" tIns="0" lIns="0" bIns="0" rIns="0">
            <a:spAutoFit/>
          </a:bodyPr>
          <a:lstStyle/>
          <a:p>
            <a:pPr algn="just">
              <a:lnSpc>
                <a:spcPts val="3205"/>
              </a:lnSpc>
              <a:spcBef>
                <a:spcPct val="0"/>
              </a:spcBef>
            </a:pPr>
            <a:r>
              <a:rPr lang="en-US" sz="2289">
                <a:solidFill>
                  <a:srgbClr val="FFFFFF"/>
                </a:solidFill>
                <a:latin typeface="Lato 1"/>
                <a:ea typeface="Lato 1"/>
                <a:cs typeface="Lato 1"/>
                <a:sym typeface="Lato 1"/>
              </a:rPr>
              <a:t>Vertical Separation: Indicates the y-axis variable</a:t>
            </a:r>
          </a:p>
          <a:p>
            <a:pPr algn="just">
              <a:lnSpc>
                <a:spcPts val="3205"/>
              </a:lnSpc>
              <a:spcBef>
                <a:spcPct val="0"/>
              </a:spcBef>
            </a:pPr>
            <a:r>
              <a:rPr lang="en-US" sz="2289">
                <a:solidFill>
                  <a:srgbClr val="FFFFFF"/>
                </a:solidFill>
                <a:latin typeface="Lato 1"/>
                <a:ea typeface="Lato 1"/>
                <a:cs typeface="Lato 1"/>
                <a:sym typeface="Lato 1"/>
              </a:rPr>
              <a:t>important for distinguishing between categories.</a:t>
            </a:r>
          </a:p>
          <a:p>
            <a:pPr algn="just">
              <a:lnSpc>
                <a:spcPts val="3205"/>
              </a:lnSpc>
              <a:spcBef>
                <a:spcPct val="0"/>
              </a:spcBef>
            </a:pPr>
          </a:p>
          <a:p>
            <a:pPr algn="just">
              <a:lnSpc>
                <a:spcPts val="3205"/>
              </a:lnSpc>
              <a:spcBef>
                <a:spcPct val="0"/>
              </a:spcBef>
            </a:pPr>
            <a:r>
              <a:rPr lang="en-US" sz="2289">
                <a:solidFill>
                  <a:srgbClr val="FFFFFF"/>
                </a:solidFill>
                <a:latin typeface="Lato 1"/>
                <a:ea typeface="Lato 1"/>
                <a:cs typeface="Lato 1"/>
                <a:sym typeface="Lato 1"/>
              </a:rPr>
              <a:t>Horizontal Separation: Indicates the x-axis variable is important for distinguishing between categories</a:t>
            </a:r>
          </a:p>
          <a:p>
            <a:pPr algn="just">
              <a:lnSpc>
                <a:spcPts val="3205"/>
              </a:lnSpc>
              <a:spcBef>
                <a:spcPct val="0"/>
              </a:spcBef>
            </a:pPr>
          </a:p>
          <a:p>
            <a:pPr algn="just">
              <a:lnSpc>
                <a:spcPts val="3205"/>
              </a:lnSpc>
              <a:spcBef>
                <a:spcPct val="0"/>
              </a:spcBef>
            </a:pPr>
            <a:r>
              <a:rPr lang="en-US" sz="2289">
                <a:solidFill>
                  <a:srgbClr val="FFFFFF"/>
                </a:solidFill>
                <a:latin typeface="Lato 1"/>
                <a:ea typeface="Lato 1"/>
                <a:cs typeface="Lato 1"/>
                <a:sym typeface="Lato 1"/>
              </a:rPr>
              <a:t>Equal Distribution: neither of the variables plotted in that scatter plot has a strong correlation with the target variable</a:t>
            </a:r>
          </a:p>
        </p:txBody>
      </p:sp>
      <p:sp>
        <p:nvSpPr>
          <p:cNvPr name="TextBox 8" id="8"/>
          <p:cNvSpPr txBox="true"/>
          <p:nvPr/>
        </p:nvSpPr>
        <p:spPr>
          <a:xfrm rot="0">
            <a:off x="120857" y="6007145"/>
            <a:ext cx="7909388" cy="564491"/>
          </a:xfrm>
          <a:prstGeom prst="rect">
            <a:avLst/>
          </a:prstGeom>
        </p:spPr>
        <p:txBody>
          <a:bodyPr anchor="t" rtlCol="false" tIns="0" lIns="0" bIns="0" rIns="0">
            <a:spAutoFit/>
          </a:bodyPr>
          <a:lstStyle/>
          <a:p>
            <a:pPr algn="ctr">
              <a:lnSpc>
                <a:spcPts val="4580"/>
              </a:lnSpc>
            </a:pPr>
            <a:r>
              <a:rPr lang="en-US" sz="3272">
                <a:solidFill>
                  <a:srgbClr val="FFFFFF"/>
                </a:solidFill>
                <a:latin typeface="Canva Sans 2 Bold"/>
                <a:ea typeface="Canva Sans 2 Bold"/>
                <a:cs typeface="Canva Sans 2 Bold"/>
                <a:sym typeface="Canva Sans 2 Bold"/>
              </a:rPr>
              <a:t>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089" y="0"/>
            <a:ext cx="20172507" cy="11347035"/>
          </a:xfrm>
          <a:custGeom>
            <a:avLst/>
            <a:gdLst/>
            <a:ahLst/>
            <a:cxnLst/>
            <a:rect r="r" b="b" t="t" l="l"/>
            <a:pathLst>
              <a:path h="11347035" w="20172507">
                <a:moveTo>
                  <a:pt x="0" y="0"/>
                </a:moveTo>
                <a:lnTo>
                  <a:pt x="20172507" y="0"/>
                </a:lnTo>
                <a:lnTo>
                  <a:pt x="20172507" y="11347035"/>
                </a:lnTo>
                <a:lnTo>
                  <a:pt x="0" y="11347035"/>
                </a:lnTo>
                <a:lnTo>
                  <a:pt x="0" y="0"/>
                </a:lnTo>
                <a:close/>
              </a:path>
            </a:pathLst>
          </a:custGeom>
          <a:blipFill>
            <a:blip r:embed="rId2"/>
            <a:stretch>
              <a:fillRect l="0" t="0" r="0" b="0"/>
            </a:stretch>
          </a:blipFill>
        </p:spPr>
      </p:sp>
      <p:sp>
        <p:nvSpPr>
          <p:cNvPr name="Freeform 3" id="3"/>
          <p:cNvSpPr/>
          <p:nvPr/>
        </p:nvSpPr>
        <p:spPr>
          <a:xfrm flipH="false" flipV="false" rot="0">
            <a:off x="6359436" y="1999868"/>
            <a:ext cx="6557696" cy="2188631"/>
          </a:xfrm>
          <a:custGeom>
            <a:avLst/>
            <a:gdLst/>
            <a:ahLst/>
            <a:cxnLst/>
            <a:rect r="r" b="b" t="t" l="l"/>
            <a:pathLst>
              <a:path h="2188631" w="6557696">
                <a:moveTo>
                  <a:pt x="0" y="0"/>
                </a:moveTo>
                <a:lnTo>
                  <a:pt x="6557696" y="0"/>
                </a:lnTo>
                <a:lnTo>
                  <a:pt x="6557696" y="2188632"/>
                </a:lnTo>
                <a:lnTo>
                  <a:pt x="0" y="21886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6110543" y="3886649"/>
            <a:ext cx="6684652" cy="2231003"/>
          </a:xfrm>
          <a:custGeom>
            <a:avLst/>
            <a:gdLst/>
            <a:ahLst/>
            <a:cxnLst/>
            <a:rect r="r" b="b" t="t" l="l"/>
            <a:pathLst>
              <a:path h="2231003" w="6684652">
                <a:moveTo>
                  <a:pt x="0" y="0"/>
                </a:moveTo>
                <a:lnTo>
                  <a:pt x="6684652" y="0"/>
                </a:lnTo>
                <a:lnTo>
                  <a:pt x="6684652" y="2231002"/>
                </a:lnTo>
                <a:lnTo>
                  <a:pt x="0" y="2231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343950" y="6280633"/>
            <a:ext cx="6922688" cy="2310447"/>
          </a:xfrm>
          <a:custGeom>
            <a:avLst/>
            <a:gdLst/>
            <a:ahLst/>
            <a:cxnLst/>
            <a:rect r="r" b="b" t="t" l="l"/>
            <a:pathLst>
              <a:path h="2310447" w="6922688">
                <a:moveTo>
                  <a:pt x="0" y="0"/>
                </a:moveTo>
                <a:lnTo>
                  <a:pt x="6922688" y="0"/>
                </a:lnTo>
                <a:lnTo>
                  <a:pt x="6922688" y="2310447"/>
                </a:lnTo>
                <a:lnTo>
                  <a:pt x="0" y="23104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061147" y="-49958"/>
            <a:ext cx="16103366" cy="10641377"/>
          </a:xfrm>
          <a:custGeom>
            <a:avLst/>
            <a:gdLst/>
            <a:ahLst/>
            <a:cxnLst/>
            <a:rect r="r" b="b" t="t" l="l"/>
            <a:pathLst>
              <a:path h="10641377" w="16103366">
                <a:moveTo>
                  <a:pt x="0" y="0"/>
                </a:moveTo>
                <a:lnTo>
                  <a:pt x="16103366" y="0"/>
                </a:lnTo>
                <a:lnTo>
                  <a:pt x="16103366" y="10641377"/>
                </a:lnTo>
                <a:lnTo>
                  <a:pt x="0" y="10641377"/>
                </a:lnTo>
                <a:lnTo>
                  <a:pt x="0" y="0"/>
                </a:lnTo>
                <a:close/>
              </a:path>
            </a:pathLst>
          </a:custGeom>
          <a:blipFill>
            <a:blip r:embed="rId5"/>
            <a:stretch>
              <a:fillRect l="-23854" t="0" r="-24644" b="0"/>
            </a:stretch>
          </a:blipFill>
        </p:spPr>
      </p:sp>
      <p:sp>
        <p:nvSpPr>
          <p:cNvPr name="TextBox 7" id="7"/>
          <p:cNvSpPr txBox="true"/>
          <p:nvPr/>
        </p:nvSpPr>
        <p:spPr>
          <a:xfrm rot="0">
            <a:off x="6399140" y="713319"/>
            <a:ext cx="6107457" cy="659338"/>
          </a:xfrm>
          <a:prstGeom prst="rect">
            <a:avLst/>
          </a:prstGeom>
        </p:spPr>
        <p:txBody>
          <a:bodyPr anchor="t" rtlCol="false" tIns="0" lIns="0" bIns="0" rIns="0">
            <a:spAutoFit/>
          </a:bodyPr>
          <a:lstStyle/>
          <a:p>
            <a:pPr algn="ctr">
              <a:lnSpc>
                <a:spcPts val="5117"/>
              </a:lnSpc>
            </a:pPr>
            <a:r>
              <a:rPr lang="en-US" sz="4528">
                <a:solidFill>
                  <a:srgbClr val="FFFFFF"/>
                </a:solidFill>
                <a:latin typeface="Open Sauce Heavy"/>
                <a:ea typeface="Open Sauce Heavy"/>
                <a:cs typeface="Open Sauce Heavy"/>
                <a:sym typeface="Open Sauce Heavy"/>
              </a:rPr>
              <a:t>Feature Engineering </a:t>
            </a:r>
          </a:p>
        </p:txBody>
      </p:sp>
      <p:sp>
        <p:nvSpPr>
          <p:cNvPr name="TextBox 8" id="8"/>
          <p:cNvSpPr txBox="true"/>
          <p:nvPr/>
        </p:nvSpPr>
        <p:spPr>
          <a:xfrm rot="0">
            <a:off x="7104913" y="5015160"/>
            <a:ext cx="5066741" cy="658358"/>
          </a:xfrm>
          <a:prstGeom prst="rect">
            <a:avLst/>
          </a:prstGeom>
        </p:spPr>
        <p:txBody>
          <a:bodyPr anchor="t" rtlCol="false" tIns="0" lIns="0" bIns="0" rIns="0">
            <a:spAutoFit/>
          </a:bodyPr>
          <a:lstStyle/>
          <a:p>
            <a:pPr algn="ctr">
              <a:lnSpc>
                <a:spcPts val="2559"/>
              </a:lnSpc>
            </a:pPr>
            <a:r>
              <a:rPr lang="en-US" sz="1828">
                <a:solidFill>
                  <a:srgbClr val="000000"/>
                </a:solidFill>
                <a:latin typeface="Canva Sans 1"/>
                <a:ea typeface="Canva Sans 1"/>
                <a:cs typeface="Canva Sans 1"/>
                <a:sym typeface="Canva Sans 1"/>
              </a:rPr>
              <a:t>Log Blood Pressure</a:t>
            </a:r>
          </a:p>
          <a:p>
            <a:pPr algn="ctr">
              <a:lnSpc>
                <a:spcPts val="2559"/>
              </a:lnSpc>
            </a:pPr>
            <a:r>
              <a:rPr lang="en-US" sz="1828">
                <a:solidFill>
                  <a:srgbClr val="000000"/>
                </a:solidFill>
                <a:latin typeface="Canva Sans 1"/>
                <a:ea typeface="Canva Sans 1"/>
                <a:cs typeface="Canva Sans 1"/>
                <a:sym typeface="Canva Sans 1"/>
              </a:rPr>
              <a:t>Risk Score</a:t>
            </a:r>
          </a:p>
        </p:txBody>
      </p:sp>
      <p:sp>
        <p:nvSpPr>
          <p:cNvPr name="TextBox 9" id="9"/>
          <p:cNvSpPr txBox="true"/>
          <p:nvPr/>
        </p:nvSpPr>
        <p:spPr>
          <a:xfrm rot="0">
            <a:off x="6734082" y="2220507"/>
            <a:ext cx="5437572" cy="555372"/>
          </a:xfrm>
          <a:prstGeom prst="rect">
            <a:avLst/>
          </a:prstGeom>
        </p:spPr>
        <p:txBody>
          <a:bodyPr anchor="t" rtlCol="false" tIns="0" lIns="0" bIns="0" rIns="0">
            <a:spAutoFit/>
          </a:bodyPr>
          <a:lstStyle/>
          <a:p>
            <a:pPr algn="ctr">
              <a:lnSpc>
                <a:spcPts val="4563"/>
              </a:lnSpc>
              <a:spcBef>
                <a:spcPct val="0"/>
              </a:spcBef>
            </a:pPr>
            <a:r>
              <a:rPr lang="en-US" sz="3259">
                <a:solidFill>
                  <a:srgbClr val="000000"/>
                </a:solidFill>
                <a:latin typeface="Open Sauce Bold"/>
                <a:ea typeface="Open Sauce Bold"/>
                <a:cs typeface="Open Sauce Bold"/>
                <a:sym typeface="Open Sauce Bold"/>
              </a:rPr>
              <a:t>Interaction Terms</a:t>
            </a:r>
          </a:p>
        </p:txBody>
      </p:sp>
      <p:sp>
        <p:nvSpPr>
          <p:cNvPr name="Freeform 10" id="10"/>
          <p:cNvSpPr/>
          <p:nvPr/>
        </p:nvSpPr>
        <p:spPr>
          <a:xfrm flipH="false" flipV="false" rot="0">
            <a:off x="14863518" y="-177188"/>
            <a:ext cx="4298770" cy="10641377"/>
          </a:xfrm>
          <a:custGeom>
            <a:avLst/>
            <a:gdLst/>
            <a:ahLst/>
            <a:cxnLst/>
            <a:rect r="r" b="b" t="t" l="l"/>
            <a:pathLst>
              <a:path h="10641377" w="4298770">
                <a:moveTo>
                  <a:pt x="0" y="0"/>
                </a:moveTo>
                <a:lnTo>
                  <a:pt x="4298770" y="0"/>
                </a:lnTo>
                <a:lnTo>
                  <a:pt x="4298770" y="10641376"/>
                </a:lnTo>
                <a:lnTo>
                  <a:pt x="0" y="10641376"/>
                </a:lnTo>
                <a:lnTo>
                  <a:pt x="0" y="0"/>
                </a:lnTo>
                <a:close/>
              </a:path>
            </a:pathLst>
          </a:custGeom>
          <a:blipFill>
            <a:blip r:embed="rId5"/>
            <a:stretch>
              <a:fillRect l="-77894" t="0" r="-378385" b="0"/>
            </a:stretch>
          </a:blipFill>
        </p:spPr>
      </p:sp>
      <p:sp>
        <p:nvSpPr>
          <p:cNvPr name="TextBox 11" id="11"/>
          <p:cNvSpPr txBox="true"/>
          <p:nvPr/>
        </p:nvSpPr>
        <p:spPr>
          <a:xfrm rot="0">
            <a:off x="6919498" y="4404258"/>
            <a:ext cx="5437572" cy="581332"/>
          </a:xfrm>
          <a:prstGeom prst="rect">
            <a:avLst/>
          </a:prstGeom>
        </p:spPr>
        <p:txBody>
          <a:bodyPr anchor="t" rtlCol="false" tIns="0" lIns="0" bIns="0" rIns="0">
            <a:spAutoFit/>
          </a:bodyPr>
          <a:lstStyle/>
          <a:p>
            <a:pPr algn="ctr">
              <a:lnSpc>
                <a:spcPts val="4703"/>
              </a:lnSpc>
              <a:spcBef>
                <a:spcPct val="0"/>
              </a:spcBef>
            </a:pPr>
            <a:r>
              <a:rPr lang="en-US" sz="3359">
                <a:solidFill>
                  <a:srgbClr val="000000"/>
                </a:solidFill>
                <a:latin typeface="Open Sauce Bold"/>
                <a:ea typeface="Open Sauce Bold"/>
                <a:cs typeface="Open Sauce Bold"/>
                <a:sym typeface="Open Sauce Bold"/>
              </a:rPr>
              <a:t>New Features</a:t>
            </a:r>
          </a:p>
        </p:txBody>
      </p:sp>
      <p:sp>
        <p:nvSpPr>
          <p:cNvPr name="TextBox 12" id="12"/>
          <p:cNvSpPr txBox="true"/>
          <p:nvPr/>
        </p:nvSpPr>
        <p:spPr>
          <a:xfrm rot="0">
            <a:off x="6919498" y="6489126"/>
            <a:ext cx="5437572" cy="538812"/>
          </a:xfrm>
          <a:prstGeom prst="rect">
            <a:avLst/>
          </a:prstGeom>
        </p:spPr>
        <p:txBody>
          <a:bodyPr anchor="t" rtlCol="false" tIns="0" lIns="0" bIns="0" rIns="0">
            <a:spAutoFit/>
          </a:bodyPr>
          <a:lstStyle/>
          <a:p>
            <a:pPr algn="ctr">
              <a:lnSpc>
                <a:spcPts val="4423"/>
              </a:lnSpc>
              <a:spcBef>
                <a:spcPct val="0"/>
              </a:spcBef>
            </a:pPr>
            <a:r>
              <a:rPr lang="en-US" sz="3159">
                <a:solidFill>
                  <a:srgbClr val="000000"/>
                </a:solidFill>
                <a:latin typeface="Open Sauce Bold"/>
                <a:ea typeface="Open Sauce Bold"/>
                <a:cs typeface="Open Sauce Bold"/>
                <a:sym typeface="Open Sauce Bold"/>
              </a:rPr>
              <a:t>Domain Specific Features</a:t>
            </a:r>
          </a:p>
        </p:txBody>
      </p:sp>
      <p:sp>
        <p:nvSpPr>
          <p:cNvPr name="TextBox 13" id="13"/>
          <p:cNvSpPr txBox="true"/>
          <p:nvPr/>
        </p:nvSpPr>
        <p:spPr>
          <a:xfrm rot="0">
            <a:off x="6919498" y="2785403"/>
            <a:ext cx="5066741" cy="658358"/>
          </a:xfrm>
          <a:prstGeom prst="rect">
            <a:avLst/>
          </a:prstGeom>
        </p:spPr>
        <p:txBody>
          <a:bodyPr anchor="t" rtlCol="false" tIns="0" lIns="0" bIns="0" rIns="0">
            <a:spAutoFit/>
          </a:bodyPr>
          <a:lstStyle/>
          <a:p>
            <a:pPr algn="ctr">
              <a:lnSpc>
                <a:spcPts val="2559"/>
              </a:lnSpc>
            </a:pPr>
            <a:r>
              <a:rPr lang="en-US" sz="1828">
                <a:solidFill>
                  <a:srgbClr val="000000"/>
                </a:solidFill>
                <a:latin typeface="Canva Sans 1"/>
                <a:ea typeface="Canva Sans 1"/>
                <a:cs typeface="Canva Sans 1"/>
                <a:sym typeface="Canva Sans 1"/>
              </a:rPr>
              <a:t>Cholestrol_BloodPressure</a:t>
            </a:r>
          </a:p>
          <a:p>
            <a:pPr algn="ctr">
              <a:lnSpc>
                <a:spcPts val="2559"/>
              </a:lnSpc>
            </a:pPr>
            <a:r>
              <a:rPr lang="en-US" sz="1828">
                <a:solidFill>
                  <a:srgbClr val="000000"/>
                </a:solidFill>
                <a:latin typeface="Canva Sans 1"/>
                <a:ea typeface="Canva Sans 1"/>
                <a:cs typeface="Canva Sans 1"/>
                <a:sym typeface="Canva Sans 1"/>
              </a:rPr>
              <a:t>Exercise_Stress</a:t>
            </a:r>
          </a:p>
        </p:txBody>
      </p:sp>
      <p:sp>
        <p:nvSpPr>
          <p:cNvPr name="TextBox 14" id="14"/>
          <p:cNvSpPr txBox="true"/>
          <p:nvPr/>
        </p:nvSpPr>
        <p:spPr>
          <a:xfrm rot="0">
            <a:off x="7104913" y="7136573"/>
            <a:ext cx="5066741" cy="658358"/>
          </a:xfrm>
          <a:prstGeom prst="rect">
            <a:avLst/>
          </a:prstGeom>
        </p:spPr>
        <p:txBody>
          <a:bodyPr anchor="t" rtlCol="false" tIns="0" lIns="0" bIns="0" rIns="0">
            <a:spAutoFit/>
          </a:bodyPr>
          <a:lstStyle/>
          <a:p>
            <a:pPr algn="ctr">
              <a:lnSpc>
                <a:spcPts val="2559"/>
              </a:lnSpc>
            </a:pPr>
            <a:r>
              <a:rPr lang="en-US" sz="1828">
                <a:solidFill>
                  <a:srgbClr val="000000"/>
                </a:solidFill>
                <a:latin typeface="Canva Sans 1"/>
                <a:ea typeface="Canva Sans 1"/>
                <a:cs typeface="Canva Sans 1"/>
                <a:sym typeface="Canva Sans 1"/>
              </a:rPr>
              <a:t>Cholestrol_ratio</a:t>
            </a:r>
          </a:p>
          <a:p>
            <a:pPr algn="ctr">
              <a:lnSpc>
                <a:spcPts val="2559"/>
              </a:lnSpc>
            </a:pPr>
            <a:r>
              <a:rPr lang="en-US" sz="1828">
                <a:solidFill>
                  <a:srgbClr val="000000"/>
                </a:solidFill>
                <a:latin typeface="Canva Sans 1"/>
                <a:ea typeface="Canva Sans 1"/>
                <a:cs typeface="Canva Sans 1"/>
                <a:sym typeface="Canva Sans 1"/>
              </a:rPr>
              <a:t>Mean_Arterial Pressure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5507F"/>
        </a:solidFill>
      </p:bgPr>
    </p:bg>
    <p:spTree>
      <p:nvGrpSpPr>
        <p:cNvPr id="1" name=""/>
        <p:cNvGrpSpPr/>
        <p:nvPr/>
      </p:nvGrpSpPr>
      <p:grpSpPr>
        <a:xfrm>
          <a:off x="0" y="0"/>
          <a:ext cx="0" cy="0"/>
          <a:chOff x="0" y="0"/>
          <a:chExt cx="0" cy="0"/>
        </a:xfrm>
      </p:grpSpPr>
      <p:sp>
        <p:nvSpPr>
          <p:cNvPr name="Freeform 2" id="2"/>
          <p:cNvSpPr/>
          <p:nvPr/>
        </p:nvSpPr>
        <p:spPr>
          <a:xfrm flipH="false" flipV="false" rot="0">
            <a:off x="-758816" y="0"/>
            <a:ext cx="19511480" cy="12999523"/>
          </a:xfrm>
          <a:custGeom>
            <a:avLst/>
            <a:gdLst/>
            <a:ahLst/>
            <a:cxnLst/>
            <a:rect r="r" b="b" t="t" l="l"/>
            <a:pathLst>
              <a:path h="12999523" w="19511480">
                <a:moveTo>
                  <a:pt x="0" y="0"/>
                </a:moveTo>
                <a:lnTo>
                  <a:pt x="19511480" y="0"/>
                </a:lnTo>
                <a:lnTo>
                  <a:pt x="19511480" y="12999523"/>
                </a:lnTo>
                <a:lnTo>
                  <a:pt x="0" y="12999523"/>
                </a:lnTo>
                <a:lnTo>
                  <a:pt x="0" y="0"/>
                </a:lnTo>
                <a:close/>
              </a:path>
            </a:pathLst>
          </a:custGeom>
          <a:blipFill>
            <a:blip r:embed="rId2">
              <a:alphaModFix amt="52000"/>
            </a:blip>
            <a:stretch>
              <a:fillRect l="0" t="0" r="0" b="0"/>
            </a:stretch>
          </a:blipFill>
        </p:spPr>
      </p:sp>
      <p:sp>
        <p:nvSpPr>
          <p:cNvPr name="Freeform 3" id="3"/>
          <p:cNvSpPr/>
          <p:nvPr/>
        </p:nvSpPr>
        <p:spPr>
          <a:xfrm flipH="false" flipV="false" rot="0">
            <a:off x="639104" y="2080223"/>
            <a:ext cx="8504896" cy="1658136"/>
          </a:xfrm>
          <a:custGeom>
            <a:avLst/>
            <a:gdLst/>
            <a:ahLst/>
            <a:cxnLst/>
            <a:rect r="r" b="b" t="t" l="l"/>
            <a:pathLst>
              <a:path h="1658136" w="8504896">
                <a:moveTo>
                  <a:pt x="0" y="0"/>
                </a:moveTo>
                <a:lnTo>
                  <a:pt x="8504896" y="0"/>
                </a:lnTo>
                <a:lnTo>
                  <a:pt x="8504896" y="1658136"/>
                </a:lnTo>
                <a:lnTo>
                  <a:pt x="0" y="1658136"/>
                </a:lnTo>
                <a:lnTo>
                  <a:pt x="0" y="0"/>
                </a:lnTo>
                <a:close/>
              </a:path>
            </a:pathLst>
          </a:custGeom>
          <a:blipFill>
            <a:blip r:embed="rId3"/>
            <a:stretch>
              <a:fillRect l="0" t="-5747" r="0" b="-4404"/>
            </a:stretch>
          </a:blipFill>
        </p:spPr>
      </p:sp>
      <p:sp>
        <p:nvSpPr>
          <p:cNvPr name="TextBox 4" id="4"/>
          <p:cNvSpPr txBox="true"/>
          <p:nvPr/>
        </p:nvSpPr>
        <p:spPr>
          <a:xfrm rot="0">
            <a:off x="-421870" y="1354668"/>
            <a:ext cx="10929520" cy="546235"/>
          </a:xfrm>
          <a:prstGeom prst="rect">
            <a:avLst/>
          </a:prstGeom>
        </p:spPr>
        <p:txBody>
          <a:bodyPr anchor="t" rtlCol="false" tIns="0" lIns="0" bIns="0" rIns="0">
            <a:spAutoFit/>
          </a:bodyPr>
          <a:lstStyle/>
          <a:p>
            <a:pPr algn="ctr">
              <a:lnSpc>
                <a:spcPts val="4450"/>
              </a:lnSpc>
            </a:pPr>
            <a:r>
              <a:rPr lang="en-US" sz="3178">
                <a:solidFill>
                  <a:srgbClr val="FFFFFF"/>
                </a:solidFill>
                <a:latin typeface="Canva Sans 2 Bold"/>
                <a:ea typeface="Canva Sans 2 Bold"/>
                <a:cs typeface="Canva Sans 2 Bold"/>
                <a:sym typeface="Canva Sans 2 Bold"/>
              </a:rPr>
              <a:t>Training/spliting data </a:t>
            </a:r>
          </a:p>
        </p:txBody>
      </p:sp>
      <p:sp>
        <p:nvSpPr>
          <p:cNvPr name="TextBox 5" id="5"/>
          <p:cNvSpPr txBox="true"/>
          <p:nvPr/>
        </p:nvSpPr>
        <p:spPr>
          <a:xfrm rot="0">
            <a:off x="5042890" y="2602836"/>
            <a:ext cx="10929520" cy="546235"/>
          </a:xfrm>
          <a:prstGeom prst="rect">
            <a:avLst/>
          </a:prstGeom>
        </p:spPr>
        <p:txBody>
          <a:bodyPr anchor="t" rtlCol="false" tIns="0" lIns="0" bIns="0" rIns="0">
            <a:spAutoFit/>
          </a:bodyPr>
          <a:lstStyle/>
          <a:p>
            <a:pPr algn="ctr">
              <a:lnSpc>
                <a:spcPts val="4450"/>
              </a:lnSpc>
            </a:pPr>
            <a:r>
              <a:rPr lang="en-US" sz="3178">
                <a:solidFill>
                  <a:srgbClr val="FFFFFF"/>
                </a:solidFill>
                <a:latin typeface="Canva Sans 2 Bold"/>
                <a:ea typeface="Canva Sans 2 Bold"/>
                <a:cs typeface="Canva Sans 2 Bold"/>
                <a:sym typeface="Canva Sans 2 Bold"/>
              </a:rPr>
              <a:t>80/20 Ratio</a:t>
            </a:r>
          </a:p>
        </p:txBody>
      </p:sp>
      <p:sp>
        <p:nvSpPr>
          <p:cNvPr name="TextBox 6" id="6"/>
          <p:cNvSpPr txBox="true"/>
          <p:nvPr/>
        </p:nvSpPr>
        <p:spPr>
          <a:xfrm rot="0">
            <a:off x="5788304" y="4862290"/>
            <a:ext cx="10929520" cy="546235"/>
          </a:xfrm>
          <a:prstGeom prst="rect">
            <a:avLst/>
          </a:prstGeom>
        </p:spPr>
        <p:txBody>
          <a:bodyPr anchor="t" rtlCol="false" tIns="0" lIns="0" bIns="0" rIns="0">
            <a:spAutoFit/>
          </a:bodyPr>
          <a:lstStyle/>
          <a:p>
            <a:pPr algn="ctr">
              <a:lnSpc>
                <a:spcPts val="4450"/>
              </a:lnSpc>
            </a:pPr>
            <a:r>
              <a:rPr lang="en-US" sz="3178">
                <a:solidFill>
                  <a:srgbClr val="FFFFFF"/>
                </a:solidFill>
                <a:latin typeface="Canva Sans 2 Bold"/>
                <a:ea typeface="Canva Sans 2 Bold"/>
                <a:cs typeface="Canva Sans 2 Bold"/>
                <a:sym typeface="Canva Sans 2 Bold"/>
              </a:rPr>
              <a:t>Model Development</a:t>
            </a:r>
          </a:p>
        </p:txBody>
      </p:sp>
      <p:grpSp>
        <p:nvGrpSpPr>
          <p:cNvPr name="Group 7" id="7"/>
          <p:cNvGrpSpPr/>
          <p:nvPr/>
        </p:nvGrpSpPr>
        <p:grpSpPr>
          <a:xfrm rot="0">
            <a:off x="11025026" y="6529450"/>
            <a:ext cx="562862" cy="363391"/>
            <a:chOff x="0" y="0"/>
            <a:chExt cx="885205" cy="571500"/>
          </a:xfrm>
        </p:grpSpPr>
        <p:sp>
          <p:nvSpPr>
            <p:cNvPr name="Freeform 8" id="8"/>
            <p:cNvSpPr/>
            <p:nvPr/>
          </p:nvSpPr>
          <p:spPr>
            <a:xfrm flipH="false" flipV="false" rot="0">
              <a:off x="0" y="255270"/>
              <a:ext cx="885205" cy="69850"/>
            </a:xfrm>
            <a:custGeom>
              <a:avLst/>
              <a:gdLst/>
              <a:ahLst/>
              <a:cxnLst/>
              <a:rect r="r" b="b" t="t" l="l"/>
              <a:pathLst>
                <a:path h="69850" w="885205">
                  <a:moveTo>
                    <a:pt x="594375" y="0"/>
                  </a:moveTo>
                  <a:lnTo>
                    <a:pt x="0" y="0"/>
                  </a:lnTo>
                  <a:lnTo>
                    <a:pt x="0" y="69850"/>
                  </a:lnTo>
                  <a:lnTo>
                    <a:pt x="885205" y="69850"/>
                  </a:lnTo>
                  <a:lnTo>
                    <a:pt x="885205" y="0"/>
                  </a:lnTo>
                  <a:close/>
                </a:path>
              </a:pathLst>
            </a:custGeom>
            <a:solidFill>
              <a:srgbClr val="F44A87"/>
            </a:solidFill>
          </p:spPr>
        </p:sp>
      </p:grpSp>
      <p:grpSp>
        <p:nvGrpSpPr>
          <p:cNvPr name="Group 9" id="9"/>
          <p:cNvGrpSpPr/>
          <p:nvPr/>
        </p:nvGrpSpPr>
        <p:grpSpPr>
          <a:xfrm rot="-5400000">
            <a:off x="10821379" y="7012859"/>
            <a:ext cx="966817" cy="363391"/>
            <a:chOff x="0" y="0"/>
            <a:chExt cx="1520499" cy="571500"/>
          </a:xfrm>
        </p:grpSpPr>
        <p:sp>
          <p:nvSpPr>
            <p:cNvPr name="Freeform 10" id="10"/>
            <p:cNvSpPr/>
            <p:nvPr/>
          </p:nvSpPr>
          <p:spPr>
            <a:xfrm flipH="false" flipV="false" rot="0">
              <a:off x="0" y="255270"/>
              <a:ext cx="1520499" cy="69850"/>
            </a:xfrm>
            <a:custGeom>
              <a:avLst/>
              <a:gdLst/>
              <a:ahLst/>
              <a:cxnLst/>
              <a:rect r="r" b="b" t="t" l="l"/>
              <a:pathLst>
                <a:path h="69850" w="1520499">
                  <a:moveTo>
                    <a:pt x="1229669" y="0"/>
                  </a:moveTo>
                  <a:lnTo>
                    <a:pt x="0" y="0"/>
                  </a:lnTo>
                  <a:lnTo>
                    <a:pt x="0" y="69850"/>
                  </a:lnTo>
                  <a:lnTo>
                    <a:pt x="1520499" y="69850"/>
                  </a:lnTo>
                  <a:lnTo>
                    <a:pt x="1520499" y="0"/>
                  </a:lnTo>
                  <a:close/>
                </a:path>
              </a:pathLst>
            </a:custGeom>
            <a:solidFill>
              <a:srgbClr val="FEFEFE"/>
            </a:solidFill>
          </p:spPr>
        </p:sp>
      </p:grpSp>
      <p:sp>
        <p:nvSpPr>
          <p:cNvPr name="AutoShape 11" id="11"/>
          <p:cNvSpPr/>
          <p:nvPr/>
        </p:nvSpPr>
        <p:spPr>
          <a:xfrm rot="0">
            <a:off x="10045525" y="5827626"/>
            <a:ext cx="2424162" cy="926912"/>
          </a:xfrm>
          <a:prstGeom prst="rect">
            <a:avLst/>
          </a:prstGeom>
          <a:solidFill>
            <a:srgbClr val="1EFFFF"/>
          </a:solidFill>
        </p:spPr>
      </p:sp>
      <p:sp>
        <p:nvSpPr>
          <p:cNvPr name="TextBox 12" id="12"/>
          <p:cNvSpPr txBox="true"/>
          <p:nvPr/>
        </p:nvSpPr>
        <p:spPr>
          <a:xfrm rot="0">
            <a:off x="10338795" y="5993872"/>
            <a:ext cx="1837623" cy="302408"/>
          </a:xfrm>
          <a:prstGeom prst="rect">
            <a:avLst/>
          </a:prstGeom>
        </p:spPr>
        <p:txBody>
          <a:bodyPr anchor="t" rtlCol="false" tIns="0" lIns="0" bIns="0" rIns="0">
            <a:spAutoFit/>
          </a:bodyPr>
          <a:lstStyle/>
          <a:p>
            <a:pPr algn="ctr">
              <a:lnSpc>
                <a:spcPts val="2541"/>
              </a:lnSpc>
            </a:pPr>
            <a:r>
              <a:rPr lang="en-US" sz="1752" spc="245">
                <a:solidFill>
                  <a:srgbClr val="123282"/>
                </a:solidFill>
                <a:latin typeface="Montserrat Classic Bold"/>
                <a:ea typeface="Montserrat Classic Bold"/>
                <a:cs typeface="Montserrat Classic Bold"/>
                <a:sym typeface="Montserrat Classic Bold"/>
              </a:rPr>
              <a:t>MODELS</a:t>
            </a:r>
          </a:p>
        </p:txBody>
      </p:sp>
      <p:grpSp>
        <p:nvGrpSpPr>
          <p:cNvPr name="Group 13" id="13"/>
          <p:cNvGrpSpPr/>
          <p:nvPr/>
        </p:nvGrpSpPr>
        <p:grpSpPr>
          <a:xfrm rot="-5400000">
            <a:off x="8518892" y="7747512"/>
            <a:ext cx="512785" cy="363391"/>
            <a:chOff x="0" y="0"/>
            <a:chExt cx="806450" cy="571500"/>
          </a:xfrm>
        </p:grpSpPr>
        <p:sp>
          <p:nvSpPr>
            <p:cNvPr name="Freeform 14" id="14"/>
            <p:cNvSpPr/>
            <p:nvPr/>
          </p:nvSpPr>
          <p:spPr>
            <a:xfrm flipH="false" flipV="false" rot="0">
              <a:off x="0" y="255270"/>
              <a:ext cx="806450" cy="69850"/>
            </a:xfrm>
            <a:custGeom>
              <a:avLst/>
              <a:gdLst/>
              <a:ahLst/>
              <a:cxnLst/>
              <a:rect r="r" b="b" t="t" l="l"/>
              <a:pathLst>
                <a:path h="69850" w="806450">
                  <a:moveTo>
                    <a:pt x="515620" y="0"/>
                  </a:moveTo>
                  <a:lnTo>
                    <a:pt x="0" y="0"/>
                  </a:lnTo>
                  <a:lnTo>
                    <a:pt x="0" y="69850"/>
                  </a:lnTo>
                  <a:lnTo>
                    <a:pt x="806450" y="69850"/>
                  </a:lnTo>
                  <a:lnTo>
                    <a:pt x="806450" y="0"/>
                  </a:lnTo>
                  <a:close/>
                </a:path>
              </a:pathLst>
            </a:custGeom>
            <a:solidFill>
              <a:srgbClr val="FEFEFE"/>
            </a:solidFill>
          </p:spPr>
        </p:sp>
      </p:grpSp>
      <p:sp>
        <p:nvSpPr>
          <p:cNvPr name="AutoShape 15" id="15"/>
          <p:cNvSpPr/>
          <p:nvPr/>
        </p:nvSpPr>
        <p:spPr>
          <a:xfrm rot="0">
            <a:off x="7674552" y="8020964"/>
            <a:ext cx="2424162" cy="1237336"/>
          </a:xfrm>
          <a:prstGeom prst="rect">
            <a:avLst/>
          </a:prstGeom>
          <a:solidFill>
            <a:srgbClr val="1EFFFF"/>
          </a:solidFill>
        </p:spPr>
      </p:sp>
      <p:sp>
        <p:nvSpPr>
          <p:cNvPr name="TextBox 16" id="16"/>
          <p:cNvSpPr txBox="true"/>
          <p:nvPr/>
        </p:nvSpPr>
        <p:spPr>
          <a:xfrm rot="0">
            <a:off x="7967822" y="8187210"/>
            <a:ext cx="1837623" cy="612833"/>
          </a:xfrm>
          <a:prstGeom prst="rect">
            <a:avLst/>
          </a:prstGeom>
        </p:spPr>
        <p:txBody>
          <a:bodyPr anchor="t" rtlCol="false" tIns="0" lIns="0" bIns="0" rIns="0">
            <a:spAutoFit/>
          </a:bodyPr>
          <a:lstStyle/>
          <a:p>
            <a:pPr algn="ctr">
              <a:lnSpc>
                <a:spcPts val="2541"/>
              </a:lnSpc>
            </a:pPr>
            <a:r>
              <a:rPr lang="en-US" sz="1752" spc="245">
                <a:solidFill>
                  <a:srgbClr val="123282"/>
                </a:solidFill>
                <a:latin typeface="Montserrat Classic Bold"/>
                <a:ea typeface="Montserrat Classic Bold"/>
                <a:cs typeface="Montserrat Classic Bold"/>
                <a:sym typeface="Montserrat Classic Bold"/>
              </a:rPr>
              <a:t>RANDOM FOREST</a:t>
            </a:r>
          </a:p>
        </p:txBody>
      </p:sp>
      <p:grpSp>
        <p:nvGrpSpPr>
          <p:cNvPr name="Group 17" id="17"/>
          <p:cNvGrpSpPr/>
          <p:nvPr/>
        </p:nvGrpSpPr>
        <p:grpSpPr>
          <a:xfrm rot="-5400000">
            <a:off x="13482789" y="7756858"/>
            <a:ext cx="512785" cy="363391"/>
            <a:chOff x="0" y="0"/>
            <a:chExt cx="806450" cy="571500"/>
          </a:xfrm>
        </p:grpSpPr>
        <p:sp>
          <p:nvSpPr>
            <p:cNvPr name="Freeform 18" id="18"/>
            <p:cNvSpPr/>
            <p:nvPr/>
          </p:nvSpPr>
          <p:spPr>
            <a:xfrm flipH="false" flipV="false" rot="0">
              <a:off x="0" y="255270"/>
              <a:ext cx="806450" cy="69850"/>
            </a:xfrm>
            <a:custGeom>
              <a:avLst/>
              <a:gdLst/>
              <a:ahLst/>
              <a:cxnLst/>
              <a:rect r="r" b="b" t="t" l="l"/>
              <a:pathLst>
                <a:path h="69850" w="806450">
                  <a:moveTo>
                    <a:pt x="515620" y="0"/>
                  </a:moveTo>
                  <a:lnTo>
                    <a:pt x="0" y="0"/>
                  </a:lnTo>
                  <a:lnTo>
                    <a:pt x="0" y="69850"/>
                  </a:lnTo>
                  <a:lnTo>
                    <a:pt x="806450" y="69850"/>
                  </a:lnTo>
                  <a:lnTo>
                    <a:pt x="806450" y="0"/>
                  </a:lnTo>
                  <a:close/>
                </a:path>
              </a:pathLst>
            </a:custGeom>
            <a:solidFill>
              <a:srgbClr val="FEFEFE"/>
            </a:solidFill>
          </p:spPr>
        </p:sp>
      </p:grpSp>
      <p:sp>
        <p:nvSpPr>
          <p:cNvPr name="AutoShape 19" id="19"/>
          <p:cNvSpPr/>
          <p:nvPr/>
        </p:nvSpPr>
        <p:spPr>
          <a:xfrm rot="0">
            <a:off x="12522876" y="8176176"/>
            <a:ext cx="2424162" cy="926912"/>
          </a:xfrm>
          <a:prstGeom prst="rect">
            <a:avLst/>
          </a:prstGeom>
          <a:solidFill>
            <a:srgbClr val="1EFFFF"/>
          </a:solidFill>
        </p:spPr>
      </p:sp>
      <p:sp>
        <p:nvSpPr>
          <p:cNvPr name="TextBox 20" id="20"/>
          <p:cNvSpPr txBox="true"/>
          <p:nvPr/>
        </p:nvSpPr>
        <p:spPr>
          <a:xfrm rot="0">
            <a:off x="12816146" y="8342422"/>
            <a:ext cx="1837623" cy="302408"/>
          </a:xfrm>
          <a:prstGeom prst="rect">
            <a:avLst/>
          </a:prstGeom>
        </p:spPr>
        <p:txBody>
          <a:bodyPr anchor="t" rtlCol="false" tIns="0" lIns="0" bIns="0" rIns="0">
            <a:spAutoFit/>
          </a:bodyPr>
          <a:lstStyle/>
          <a:p>
            <a:pPr algn="ctr">
              <a:lnSpc>
                <a:spcPts val="2541"/>
              </a:lnSpc>
            </a:pPr>
            <a:r>
              <a:rPr lang="en-US" sz="1752" spc="245">
                <a:solidFill>
                  <a:srgbClr val="123282"/>
                </a:solidFill>
                <a:latin typeface="Montserrat Classic Bold"/>
                <a:ea typeface="Montserrat Classic Bold"/>
                <a:cs typeface="Montserrat Classic Bold"/>
                <a:sym typeface="Montserrat Classic Bold"/>
              </a:rPr>
              <a:t>XGBOOST</a:t>
            </a:r>
          </a:p>
        </p:txBody>
      </p:sp>
      <p:grpSp>
        <p:nvGrpSpPr>
          <p:cNvPr name="Group 21" id="21"/>
          <p:cNvGrpSpPr/>
          <p:nvPr/>
        </p:nvGrpSpPr>
        <p:grpSpPr>
          <a:xfrm rot="-5400000">
            <a:off x="5745613" y="7739028"/>
            <a:ext cx="432176" cy="299751"/>
            <a:chOff x="0" y="0"/>
            <a:chExt cx="823980" cy="571500"/>
          </a:xfrm>
        </p:grpSpPr>
        <p:sp>
          <p:nvSpPr>
            <p:cNvPr name="Freeform 22" id="22"/>
            <p:cNvSpPr/>
            <p:nvPr/>
          </p:nvSpPr>
          <p:spPr>
            <a:xfrm flipH="false" flipV="false" rot="0">
              <a:off x="0" y="255270"/>
              <a:ext cx="823980" cy="69850"/>
            </a:xfrm>
            <a:custGeom>
              <a:avLst/>
              <a:gdLst/>
              <a:ahLst/>
              <a:cxnLst/>
              <a:rect r="r" b="b" t="t" l="l"/>
              <a:pathLst>
                <a:path h="69850" w="823980">
                  <a:moveTo>
                    <a:pt x="533150" y="0"/>
                  </a:moveTo>
                  <a:lnTo>
                    <a:pt x="0" y="0"/>
                  </a:lnTo>
                  <a:lnTo>
                    <a:pt x="0" y="69850"/>
                  </a:lnTo>
                  <a:lnTo>
                    <a:pt x="823980" y="69850"/>
                  </a:lnTo>
                  <a:lnTo>
                    <a:pt x="823980" y="0"/>
                  </a:lnTo>
                  <a:close/>
                </a:path>
              </a:pathLst>
            </a:custGeom>
            <a:solidFill>
              <a:srgbClr val="FEFEFE"/>
            </a:solidFill>
          </p:spPr>
        </p:sp>
      </p:grpSp>
      <p:sp>
        <p:nvSpPr>
          <p:cNvPr name="AutoShape 23" id="23"/>
          <p:cNvSpPr/>
          <p:nvPr/>
        </p:nvSpPr>
        <p:spPr>
          <a:xfrm rot="0">
            <a:off x="4749620" y="8020964"/>
            <a:ext cx="2424162" cy="1237336"/>
          </a:xfrm>
          <a:prstGeom prst="rect">
            <a:avLst/>
          </a:prstGeom>
          <a:solidFill>
            <a:srgbClr val="1EFFFF"/>
          </a:solidFill>
        </p:spPr>
      </p:sp>
      <p:sp>
        <p:nvSpPr>
          <p:cNvPr name="TextBox 24" id="24"/>
          <p:cNvSpPr txBox="true"/>
          <p:nvPr/>
        </p:nvSpPr>
        <p:spPr>
          <a:xfrm rot="0">
            <a:off x="5042890" y="8187210"/>
            <a:ext cx="1837623" cy="612833"/>
          </a:xfrm>
          <a:prstGeom prst="rect">
            <a:avLst/>
          </a:prstGeom>
        </p:spPr>
        <p:txBody>
          <a:bodyPr anchor="t" rtlCol="false" tIns="0" lIns="0" bIns="0" rIns="0">
            <a:spAutoFit/>
          </a:bodyPr>
          <a:lstStyle/>
          <a:p>
            <a:pPr algn="ctr">
              <a:lnSpc>
                <a:spcPts val="2541"/>
              </a:lnSpc>
            </a:pPr>
            <a:r>
              <a:rPr lang="en-US" sz="1752" spc="245">
                <a:solidFill>
                  <a:srgbClr val="123282"/>
                </a:solidFill>
                <a:latin typeface="Montserrat Classic Bold"/>
                <a:ea typeface="Montserrat Classic Bold"/>
                <a:cs typeface="Montserrat Classic Bold"/>
                <a:sym typeface="Montserrat Classic Bold"/>
              </a:rPr>
              <a:t>DECISION TREE</a:t>
            </a:r>
          </a:p>
        </p:txBody>
      </p:sp>
      <p:grpSp>
        <p:nvGrpSpPr>
          <p:cNvPr name="Group 25" id="25"/>
          <p:cNvGrpSpPr/>
          <p:nvPr/>
        </p:nvGrpSpPr>
        <p:grpSpPr>
          <a:xfrm rot="-5400000">
            <a:off x="16291189" y="7738088"/>
            <a:ext cx="512785" cy="363391"/>
            <a:chOff x="0" y="0"/>
            <a:chExt cx="806450" cy="571500"/>
          </a:xfrm>
        </p:grpSpPr>
        <p:sp>
          <p:nvSpPr>
            <p:cNvPr name="Freeform 26" id="26"/>
            <p:cNvSpPr/>
            <p:nvPr/>
          </p:nvSpPr>
          <p:spPr>
            <a:xfrm flipH="false" flipV="false" rot="0">
              <a:off x="0" y="255270"/>
              <a:ext cx="806450" cy="69850"/>
            </a:xfrm>
            <a:custGeom>
              <a:avLst/>
              <a:gdLst/>
              <a:ahLst/>
              <a:cxnLst/>
              <a:rect r="r" b="b" t="t" l="l"/>
              <a:pathLst>
                <a:path h="69850" w="806450">
                  <a:moveTo>
                    <a:pt x="515620" y="0"/>
                  </a:moveTo>
                  <a:lnTo>
                    <a:pt x="0" y="0"/>
                  </a:lnTo>
                  <a:lnTo>
                    <a:pt x="0" y="69850"/>
                  </a:lnTo>
                  <a:lnTo>
                    <a:pt x="806450" y="69850"/>
                  </a:lnTo>
                  <a:lnTo>
                    <a:pt x="806450" y="0"/>
                  </a:lnTo>
                  <a:close/>
                </a:path>
              </a:pathLst>
            </a:custGeom>
            <a:solidFill>
              <a:srgbClr val="FEFEFE"/>
            </a:solidFill>
          </p:spPr>
        </p:sp>
      </p:grpSp>
      <p:sp>
        <p:nvSpPr>
          <p:cNvPr name="AutoShape 27" id="27"/>
          <p:cNvSpPr/>
          <p:nvPr/>
        </p:nvSpPr>
        <p:spPr>
          <a:xfrm rot="0">
            <a:off x="15447808" y="8020964"/>
            <a:ext cx="2424162" cy="1237336"/>
          </a:xfrm>
          <a:prstGeom prst="rect">
            <a:avLst/>
          </a:prstGeom>
          <a:solidFill>
            <a:srgbClr val="1EFFFF"/>
          </a:solidFill>
        </p:spPr>
      </p:sp>
      <p:sp>
        <p:nvSpPr>
          <p:cNvPr name="TextBox 28" id="28"/>
          <p:cNvSpPr txBox="true"/>
          <p:nvPr/>
        </p:nvSpPr>
        <p:spPr>
          <a:xfrm rot="0">
            <a:off x="15741078" y="8187210"/>
            <a:ext cx="1837623" cy="612833"/>
          </a:xfrm>
          <a:prstGeom prst="rect">
            <a:avLst/>
          </a:prstGeom>
        </p:spPr>
        <p:txBody>
          <a:bodyPr anchor="t" rtlCol="false" tIns="0" lIns="0" bIns="0" rIns="0">
            <a:spAutoFit/>
          </a:bodyPr>
          <a:lstStyle/>
          <a:p>
            <a:pPr algn="ctr">
              <a:lnSpc>
                <a:spcPts val="2541"/>
              </a:lnSpc>
            </a:pPr>
            <a:r>
              <a:rPr lang="en-US" sz="1752" spc="245">
                <a:solidFill>
                  <a:srgbClr val="123282"/>
                </a:solidFill>
                <a:latin typeface="Montserrat Classic Bold"/>
                <a:ea typeface="Montserrat Classic Bold"/>
                <a:cs typeface="Montserrat Classic Bold"/>
                <a:sym typeface="Montserrat Classic Bold"/>
              </a:rPr>
              <a:t>LOGISTIC REGRESSION</a:t>
            </a:r>
          </a:p>
        </p:txBody>
      </p:sp>
      <p:grpSp>
        <p:nvGrpSpPr>
          <p:cNvPr name="Group 29" id="29"/>
          <p:cNvGrpSpPr/>
          <p:nvPr/>
        </p:nvGrpSpPr>
        <p:grpSpPr>
          <a:xfrm rot="0">
            <a:off x="5961701" y="7497032"/>
            <a:ext cx="10582726" cy="363391"/>
            <a:chOff x="0" y="0"/>
            <a:chExt cx="16643300" cy="571500"/>
          </a:xfrm>
        </p:grpSpPr>
        <p:sp>
          <p:nvSpPr>
            <p:cNvPr name="Freeform 30" id="30"/>
            <p:cNvSpPr/>
            <p:nvPr/>
          </p:nvSpPr>
          <p:spPr>
            <a:xfrm flipH="false" flipV="false" rot="0">
              <a:off x="0" y="255270"/>
              <a:ext cx="16643300" cy="69850"/>
            </a:xfrm>
            <a:custGeom>
              <a:avLst/>
              <a:gdLst/>
              <a:ahLst/>
              <a:cxnLst/>
              <a:rect r="r" b="b" t="t" l="l"/>
              <a:pathLst>
                <a:path h="69850" w="16643300">
                  <a:moveTo>
                    <a:pt x="16352470" y="0"/>
                  </a:moveTo>
                  <a:lnTo>
                    <a:pt x="0" y="0"/>
                  </a:lnTo>
                  <a:lnTo>
                    <a:pt x="0" y="69850"/>
                  </a:lnTo>
                  <a:lnTo>
                    <a:pt x="16643300" y="69850"/>
                  </a:lnTo>
                  <a:lnTo>
                    <a:pt x="16643300" y="0"/>
                  </a:lnTo>
                  <a:close/>
                </a:path>
              </a:pathLst>
            </a:custGeom>
            <a:solidFill>
              <a:srgbClr val="FEFEFE"/>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803" r="0" b="-4641"/>
            </a:stretch>
          </a:blipFill>
        </p:spPr>
      </p:sp>
      <p:sp>
        <p:nvSpPr>
          <p:cNvPr name="AutoShape 3" id="3"/>
          <p:cNvSpPr/>
          <p:nvPr/>
        </p:nvSpPr>
        <p:spPr>
          <a:xfrm rot="0">
            <a:off x="5649557" y="4086190"/>
            <a:ext cx="11054443" cy="949971"/>
          </a:xfrm>
          <a:prstGeom prst="rect">
            <a:avLst/>
          </a:prstGeom>
          <a:solidFill>
            <a:srgbClr val="FFCACA">
              <a:alpha val="9804"/>
            </a:srgbClr>
          </a:solidFill>
        </p:spPr>
      </p:sp>
      <p:grpSp>
        <p:nvGrpSpPr>
          <p:cNvPr name="Group 4" id="4"/>
          <p:cNvGrpSpPr/>
          <p:nvPr/>
        </p:nvGrpSpPr>
        <p:grpSpPr>
          <a:xfrm rot="0">
            <a:off x="1584000" y="4086190"/>
            <a:ext cx="5147947" cy="949971"/>
            <a:chOff x="0" y="0"/>
            <a:chExt cx="5906632" cy="1106170"/>
          </a:xfrm>
        </p:grpSpPr>
        <p:sp>
          <p:nvSpPr>
            <p:cNvPr name="Freeform 5" id="5"/>
            <p:cNvSpPr/>
            <p:nvPr/>
          </p:nvSpPr>
          <p:spPr>
            <a:xfrm flipH="false" flipV="false" rot="0">
              <a:off x="0" y="0"/>
              <a:ext cx="5907902" cy="1107440"/>
            </a:xfrm>
            <a:custGeom>
              <a:avLst/>
              <a:gdLst/>
              <a:ahLst/>
              <a:cxnLst/>
              <a:rect r="r" b="b" t="t" l="l"/>
              <a:pathLst>
                <a:path h="1107440" w="5907902">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rgbClr val="86EAE9"/>
            </a:solidFill>
          </p:spPr>
        </p:sp>
        <p:sp>
          <p:nvSpPr>
            <p:cNvPr name="Freeform 6" id="6"/>
            <p:cNvSpPr/>
            <p:nvPr/>
          </p:nvSpPr>
          <p:spPr>
            <a:xfrm flipH="false" flipV="false" rot="0">
              <a:off x="144174" y="172686"/>
              <a:ext cx="796232" cy="762069"/>
            </a:xfrm>
            <a:custGeom>
              <a:avLst/>
              <a:gdLst/>
              <a:ahLst/>
              <a:cxnLst/>
              <a:rect r="r" b="b" t="t" l="l"/>
              <a:pathLst>
                <a:path h="762069" w="796232">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sp>
        <p:nvSpPr>
          <p:cNvPr name="AutoShape 7" id="7"/>
          <p:cNvSpPr/>
          <p:nvPr/>
        </p:nvSpPr>
        <p:spPr>
          <a:xfrm rot="0">
            <a:off x="5649557" y="5199049"/>
            <a:ext cx="11054443" cy="949971"/>
          </a:xfrm>
          <a:prstGeom prst="rect">
            <a:avLst/>
          </a:prstGeom>
          <a:solidFill>
            <a:srgbClr val="3EDAD8">
              <a:alpha val="9804"/>
            </a:srgbClr>
          </a:solidFill>
        </p:spPr>
      </p:sp>
      <p:grpSp>
        <p:nvGrpSpPr>
          <p:cNvPr name="Group 8" id="8"/>
          <p:cNvGrpSpPr/>
          <p:nvPr/>
        </p:nvGrpSpPr>
        <p:grpSpPr>
          <a:xfrm rot="0">
            <a:off x="1584000" y="5199049"/>
            <a:ext cx="5147947" cy="949971"/>
            <a:chOff x="0" y="0"/>
            <a:chExt cx="5906632" cy="1106170"/>
          </a:xfrm>
        </p:grpSpPr>
        <p:sp>
          <p:nvSpPr>
            <p:cNvPr name="Freeform 9" id="9"/>
            <p:cNvSpPr/>
            <p:nvPr/>
          </p:nvSpPr>
          <p:spPr>
            <a:xfrm flipH="false" flipV="false" rot="0">
              <a:off x="0" y="0"/>
              <a:ext cx="5907902" cy="1107440"/>
            </a:xfrm>
            <a:custGeom>
              <a:avLst/>
              <a:gdLst/>
              <a:ahLst/>
              <a:cxnLst/>
              <a:rect r="r" b="b" t="t" l="l"/>
              <a:pathLst>
                <a:path h="1107440" w="5907902">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rgbClr val="3EDAD8"/>
            </a:solidFill>
          </p:spPr>
        </p:sp>
        <p:sp>
          <p:nvSpPr>
            <p:cNvPr name="Freeform 10" id="10"/>
            <p:cNvSpPr/>
            <p:nvPr/>
          </p:nvSpPr>
          <p:spPr>
            <a:xfrm flipH="false" flipV="false" rot="0">
              <a:off x="144174" y="172686"/>
              <a:ext cx="796232" cy="762069"/>
            </a:xfrm>
            <a:custGeom>
              <a:avLst/>
              <a:gdLst/>
              <a:ahLst/>
              <a:cxnLst/>
              <a:rect r="r" b="b" t="t" l="l"/>
              <a:pathLst>
                <a:path h="762069" w="796232">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sp>
        <p:nvSpPr>
          <p:cNvPr name="AutoShape 11" id="11"/>
          <p:cNvSpPr/>
          <p:nvPr/>
        </p:nvSpPr>
        <p:spPr>
          <a:xfrm rot="0">
            <a:off x="5649557" y="6311908"/>
            <a:ext cx="11054443" cy="949971"/>
          </a:xfrm>
          <a:prstGeom prst="rect">
            <a:avLst/>
          </a:prstGeom>
          <a:solidFill>
            <a:srgbClr val="37C9EF">
              <a:alpha val="9804"/>
            </a:srgbClr>
          </a:solidFill>
        </p:spPr>
      </p:sp>
      <p:grpSp>
        <p:nvGrpSpPr>
          <p:cNvPr name="Group 12" id="12"/>
          <p:cNvGrpSpPr/>
          <p:nvPr/>
        </p:nvGrpSpPr>
        <p:grpSpPr>
          <a:xfrm rot="0">
            <a:off x="1584000" y="6311908"/>
            <a:ext cx="5147947" cy="949971"/>
            <a:chOff x="0" y="0"/>
            <a:chExt cx="5906632" cy="1106170"/>
          </a:xfrm>
        </p:grpSpPr>
        <p:sp>
          <p:nvSpPr>
            <p:cNvPr name="Freeform 13" id="13"/>
            <p:cNvSpPr/>
            <p:nvPr/>
          </p:nvSpPr>
          <p:spPr>
            <a:xfrm flipH="false" flipV="false" rot="0">
              <a:off x="0" y="0"/>
              <a:ext cx="5907902" cy="1107440"/>
            </a:xfrm>
            <a:custGeom>
              <a:avLst/>
              <a:gdLst/>
              <a:ahLst/>
              <a:cxnLst/>
              <a:rect r="r" b="b" t="t" l="l"/>
              <a:pathLst>
                <a:path h="1107440" w="5907902">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rgbClr val="37C9EF"/>
            </a:solidFill>
          </p:spPr>
        </p:sp>
        <p:sp>
          <p:nvSpPr>
            <p:cNvPr name="Freeform 14" id="14"/>
            <p:cNvSpPr/>
            <p:nvPr/>
          </p:nvSpPr>
          <p:spPr>
            <a:xfrm flipH="false" flipV="false" rot="0">
              <a:off x="144174" y="172686"/>
              <a:ext cx="796232" cy="762069"/>
            </a:xfrm>
            <a:custGeom>
              <a:avLst/>
              <a:gdLst/>
              <a:ahLst/>
              <a:cxnLst/>
              <a:rect r="r" b="b" t="t" l="l"/>
              <a:pathLst>
                <a:path h="762069" w="796232">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sp>
        <p:nvSpPr>
          <p:cNvPr name="AutoShape 15" id="15"/>
          <p:cNvSpPr/>
          <p:nvPr/>
        </p:nvSpPr>
        <p:spPr>
          <a:xfrm rot="0">
            <a:off x="5649557" y="7424767"/>
            <a:ext cx="11054443" cy="949971"/>
          </a:xfrm>
          <a:prstGeom prst="rect">
            <a:avLst/>
          </a:prstGeom>
          <a:solidFill>
            <a:srgbClr val="2C92D5">
              <a:alpha val="9804"/>
            </a:srgbClr>
          </a:solidFill>
        </p:spPr>
      </p:sp>
      <p:grpSp>
        <p:nvGrpSpPr>
          <p:cNvPr name="Group 16" id="16"/>
          <p:cNvGrpSpPr/>
          <p:nvPr/>
        </p:nvGrpSpPr>
        <p:grpSpPr>
          <a:xfrm rot="0">
            <a:off x="1584000" y="7424767"/>
            <a:ext cx="5147947" cy="949971"/>
            <a:chOff x="0" y="0"/>
            <a:chExt cx="5906632" cy="1106170"/>
          </a:xfrm>
        </p:grpSpPr>
        <p:sp>
          <p:nvSpPr>
            <p:cNvPr name="Freeform 17" id="17"/>
            <p:cNvSpPr/>
            <p:nvPr/>
          </p:nvSpPr>
          <p:spPr>
            <a:xfrm flipH="false" flipV="false" rot="0">
              <a:off x="0" y="0"/>
              <a:ext cx="5907902" cy="1107440"/>
            </a:xfrm>
            <a:custGeom>
              <a:avLst/>
              <a:gdLst/>
              <a:ahLst/>
              <a:cxnLst/>
              <a:rect r="r" b="b" t="t" l="l"/>
              <a:pathLst>
                <a:path h="1107440" w="5907902">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rgbClr val="2C92D5"/>
            </a:solidFill>
          </p:spPr>
        </p:sp>
        <p:sp>
          <p:nvSpPr>
            <p:cNvPr name="Freeform 18" id="18"/>
            <p:cNvSpPr/>
            <p:nvPr/>
          </p:nvSpPr>
          <p:spPr>
            <a:xfrm flipH="false" flipV="false" rot="0">
              <a:off x="144174" y="172686"/>
              <a:ext cx="796232" cy="762069"/>
            </a:xfrm>
            <a:custGeom>
              <a:avLst/>
              <a:gdLst/>
              <a:ahLst/>
              <a:cxnLst/>
              <a:rect r="r" b="b" t="t" l="l"/>
              <a:pathLst>
                <a:path h="762069" w="796232">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sp>
        <p:nvSpPr>
          <p:cNvPr name="Freeform 19" id="19"/>
          <p:cNvSpPr/>
          <p:nvPr/>
        </p:nvSpPr>
        <p:spPr>
          <a:xfrm flipH="false" flipV="false" rot="0">
            <a:off x="7604011" y="2730375"/>
            <a:ext cx="938307" cy="938307"/>
          </a:xfrm>
          <a:custGeom>
            <a:avLst/>
            <a:gdLst/>
            <a:ahLst/>
            <a:cxnLst/>
            <a:rect r="r" b="b" t="t" l="l"/>
            <a:pathLst>
              <a:path h="938307" w="938307">
                <a:moveTo>
                  <a:pt x="0" y="0"/>
                </a:moveTo>
                <a:lnTo>
                  <a:pt x="938306" y="0"/>
                </a:lnTo>
                <a:lnTo>
                  <a:pt x="938306" y="938307"/>
                </a:lnTo>
                <a:lnTo>
                  <a:pt x="0" y="938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9972535" y="3070256"/>
            <a:ext cx="910220" cy="200025"/>
          </a:xfrm>
          <a:prstGeom prst="rect">
            <a:avLst/>
          </a:prstGeom>
        </p:spPr>
        <p:txBody>
          <a:bodyPr anchor="t" rtlCol="false" tIns="0" lIns="0" bIns="0" rIns="0">
            <a:spAutoFit/>
          </a:bodyPr>
          <a:lstStyle/>
          <a:p>
            <a:pPr algn="ctr">
              <a:lnSpc>
                <a:spcPts val="1540"/>
              </a:lnSpc>
            </a:pPr>
            <a:r>
              <a:rPr lang="en-US" sz="1283">
                <a:solidFill>
                  <a:srgbClr val="191919"/>
                </a:solidFill>
                <a:latin typeface="Aileron Bold"/>
                <a:ea typeface="Aileron Bold"/>
                <a:cs typeface="Aileron Bold"/>
                <a:sym typeface="Aileron Bold"/>
              </a:rPr>
              <a:t>Precision</a:t>
            </a:r>
          </a:p>
        </p:txBody>
      </p:sp>
      <p:sp>
        <p:nvSpPr>
          <p:cNvPr name="TextBox 21" id="21"/>
          <p:cNvSpPr txBox="true"/>
          <p:nvPr/>
        </p:nvSpPr>
        <p:spPr>
          <a:xfrm rot="0">
            <a:off x="12533799" y="3082478"/>
            <a:ext cx="910220" cy="249020"/>
          </a:xfrm>
          <a:prstGeom prst="rect">
            <a:avLst/>
          </a:prstGeom>
        </p:spPr>
        <p:txBody>
          <a:bodyPr anchor="t" rtlCol="false" tIns="0" lIns="0" bIns="0" rIns="0">
            <a:spAutoFit/>
          </a:bodyPr>
          <a:lstStyle/>
          <a:p>
            <a:pPr algn="ctr">
              <a:lnSpc>
                <a:spcPts val="1900"/>
              </a:lnSpc>
            </a:pPr>
            <a:r>
              <a:rPr lang="en-US" sz="1583">
                <a:solidFill>
                  <a:srgbClr val="191919"/>
                </a:solidFill>
                <a:latin typeface="Aileron Bold"/>
                <a:ea typeface="Aileron Bold"/>
                <a:cs typeface="Aileron Bold"/>
                <a:sym typeface="Aileron Bold"/>
              </a:rPr>
              <a:t>STD</a:t>
            </a:r>
          </a:p>
        </p:txBody>
      </p:sp>
      <p:sp>
        <p:nvSpPr>
          <p:cNvPr name="TextBox 22" id="22"/>
          <p:cNvSpPr txBox="true"/>
          <p:nvPr/>
        </p:nvSpPr>
        <p:spPr>
          <a:xfrm rot="0">
            <a:off x="14952470" y="3122550"/>
            <a:ext cx="910220" cy="249020"/>
          </a:xfrm>
          <a:prstGeom prst="rect">
            <a:avLst/>
          </a:prstGeom>
        </p:spPr>
        <p:txBody>
          <a:bodyPr anchor="t" rtlCol="false" tIns="0" lIns="0" bIns="0" rIns="0">
            <a:spAutoFit/>
          </a:bodyPr>
          <a:lstStyle/>
          <a:p>
            <a:pPr algn="ctr">
              <a:lnSpc>
                <a:spcPts val="1900"/>
              </a:lnSpc>
            </a:pPr>
            <a:r>
              <a:rPr lang="en-US" sz="1583">
                <a:solidFill>
                  <a:srgbClr val="191919"/>
                </a:solidFill>
                <a:latin typeface="Aileron Bold"/>
                <a:ea typeface="Aileron Bold"/>
                <a:cs typeface="Aileron Bold"/>
                <a:sym typeface="Aileron Bold"/>
              </a:rPr>
              <a:t>R(2)</a:t>
            </a:r>
          </a:p>
        </p:txBody>
      </p:sp>
      <p:sp>
        <p:nvSpPr>
          <p:cNvPr name="Freeform 23" id="23"/>
          <p:cNvSpPr/>
          <p:nvPr/>
        </p:nvSpPr>
        <p:spPr>
          <a:xfrm flipH="false" flipV="false" rot="0">
            <a:off x="10023867" y="2690587"/>
            <a:ext cx="938307" cy="938307"/>
          </a:xfrm>
          <a:custGeom>
            <a:avLst/>
            <a:gdLst/>
            <a:ahLst/>
            <a:cxnLst/>
            <a:rect r="r" b="b" t="t" l="l"/>
            <a:pathLst>
              <a:path h="938307" w="938307">
                <a:moveTo>
                  <a:pt x="0" y="0"/>
                </a:moveTo>
                <a:lnTo>
                  <a:pt x="938307" y="0"/>
                </a:lnTo>
                <a:lnTo>
                  <a:pt x="938307" y="938307"/>
                </a:lnTo>
                <a:lnTo>
                  <a:pt x="0" y="938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12505712" y="2690587"/>
            <a:ext cx="938307" cy="938307"/>
          </a:xfrm>
          <a:custGeom>
            <a:avLst/>
            <a:gdLst/>
            <a:ahLst/>
            <a:cxnLst/>
            <a:rect r="r" b="b" t="t" l="l"/>
            <a:pathLst>
              <a:path h="938307" w="938307">
                <a:moveTo>
                  <a:pt x="0" y="0"/>
                </a:moveTo>
                <a:lnTo>
                  <a:pt x="938307" y="0"/>
                </a:lnTo>
                <a:lnTo>
                  <a:pt x="938307" y="938307"/>
                </a:lnTo>
                <a:lnTo>
                  <a:pt x="0" y="938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4891819" y="2731624"/>
            <a:ext cx="938307" cy="938307"/>
          </a:xfrm>
          <a:custGeom>
            <a:avLst/>
            <a:gdLst/>
            <a:ahLst/>
            <a:cxnLst/>
            <a:rect r="r" b="b" t="t" l="l"/>
            <a:pathLst>
              <a:path h="938307" w="938307">
                <a:moveTo>
                  <a:pt x="0" y="0"/>
                </a:moveTo>
                <a:lnTo>
                  <a:pt x="938307" y="0"/>
                </a:lnTo>
                <a:lnTo>
                  <a:pt x="938307" y="938307"/>
                </a:lnTo>
                <a:lnTo>
                  <a:pt x="0" y="938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871588" y="4361785"/>
            <a:ext cx="442475" cy="398780"/>
          </a:xfrm>
          <a:custGeom>
            <a:avLst/>
            <a:gdLst/>
            <a:ahLst/>
            <a:cxnLst/>
            <a:rect r="r" b="b" t="t" l="l"/>
            <a:pathLst>
              <a:path h="398780" w="442475">
                <a:moveTo>
                  <a:pt x="0" y="0"/>
                </a:moveTo>
                <a:lnTo>
                  <a:pt x="442475" y="0"/>
                </a:lnTo>
                <a:lnTo>
                  <a:pt x="442475" y="398781"/>
                </a:lnTo>
                <a:lnTo>
                  <a:pt x="0" y="3987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812431" y="7680602"/>
            <a:ext cx="501632" cy="438301"/>
          </a:xfrm>
          <a:custGeom>
            <a:avLst/>
            <a:gdLst/>
            <a:ahLst/>
            <a:cxnLst/>
            <a:rect r="r" b="b" t="t" l="l"/>
            <a:pathLst>
              <a:path h="438301" w="501632">
                <a:moveTo>
                  <a:pt x="0" y="0"/>
                </a:moveTo>
                <a:lnTo>
                  <a:pt x="501632" y="0"/>
                </a:lnTo>
                <a:lnTo>
                  <a:pt x="501632" y="438301"/>
                </a:lnTo>
                <a:lnTo>
                  <a:pt x="0" y="4383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892242" y="6586310"/>
            <a:ext cx="401168" cy="401168"/>
          </a:xfrm>
          <a:custGeom>
            <a:avLst/>
            <a:gdLst/>
            <a:ahLst/>
            <a:cxnLst/>
            <a:rect r="r" b="b" t="t" l="l"/>
            <a:pathLst>
              <a:path h="401168" w="401168">
                <a:moveTo>
                  <a:pt x="0" y="0"/>
                </a:moveTo>
                <a:lnTo>
                  <a:pt x="401168" y="0"/>
                </a:lnTo>
                <a:lnTo>
                  <a:pt x="401168" y="401168"/>
                </a:lnTo>
                <a:lnTo>
                  <a:pt x="0" y="4011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871588" y="5455375"/>
            <a:ext cx="437433" cy="437433"/>
          </a:xfrm>
          <a:custGeom>
            <a:avLst/>
            <a:gdLst/>
            <a:ahLst/>
            <a:cxnLst/>
            <a:rect r="r" b="b" t="t" l="l"/>
            <a:pathLst>
              <a:path h="437433" w="437433">
                <a:moveTo>
                  <a:pt x="0" y="0"/>
                </a:moveTo>
                <a:lnTo>
                  <a:pt x="437433" y="0"/>
                </a:lnTo>
                <a:lnTo>
                  <a:pt x="437433" y="437433"/>
                </a:lnTo>
                <a:lnTo>
                  <a:pt x="0" y="4374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0" id="30"/>
          <p:cNvSpPr txBox="true"/>
          <p:nvPr/>
        </p:nvSpPr>
        <p:spPr>
          <a:xfrm rot="0">
            <a:off x="4481227" y="1158331"/>
            <a:ext cx="10219002" cy="703581"/>
          </a:xfrm>
          <a:prstGeom prst="rect">
            <a:avLst/>
          </a:prstGeom>
        </p:spPr>
        <p:txBody>
          <a:bodyPr anchor="t" rtlCol="false" tIns="0" lIns="0" bIns="0" rIns="0">
            <a:spAutoFit/>
          </a:bodyPr>
          <a:lstStyle/>
          <a:p>
            <a:pPr algn="ctr">
              <a:lnSpc>
                <a:spcPts val="5840"/>
              </a:lnSpc>
            </a:pPr>
            <a:r>
              <a:rPr lang="en-US" sz="4172">
                <a:solidFill>
                  <a:srgbClr val="FFFFFF"/>
                </a:solidFill>
                <a:latin typeface="Canva Sans 2 Bold"/>
                <a:ea typeface="Canva Sans 2 Bold"/>
                <a:cs typeface="Canva Sans 2 Bold"/>
                <a:sym typeface="Canva Sans 2 Bold"/>
              </a:rPr>
              <a:t>Model Building and  Evaluation</a:t>
            </a:r>
          </a:p>
        </p:txBody>
      </p:sp>
      <p:sp>
        <p:nvSpPr>
          <p:cNvPr name="TextBox 31" id="31"/>
          <p:cNvSpPr txBox="true"/>
          <p:nvPr/>
        </p:nvSpPr>
        <p:spPr>
          <a:xfrm rot="0">
            <a:off x="2861570" y="4405265"/>
            <a:ext cx="3239315" cy="302296"/>
          </a:xfrm>
          <a:prstGeom prst="rect">
            <a:avLst/>
          </a:prstGeom>
        </p:spPr>
        <p:txBody>
          <a:bodyPr anchor="t" rtlCol="false" tIns="0" lIns="0" bIns="0" rIns="0">
            <a:spAutoFit/>
          </a:bodyPr>
          <a:lstStyle/>
          <a:p>
            <a:pPr algn="l">
              <a:lnSpc>
                <a:spcPts val="2347"/>
              </a:lnSpc>
            </a:pPr>
            <a:r>
              <a:rPr lang="en-US" sz="1956">
                <a:solidFill>
                  <a:srgbClr val="000000"/>
                </a:solidFill>
                <a:latin typeface="Aileron"/>
                <a:ea typeface="Aileron"/>
                <a:cs typeface="Aileron"/>
                <a:sym typeface="Aileron"/>
              </a:rPr>
              <a:t>Logistic Regression</a:t>
            </a:r>
          </a:p>
        </p:txBody>
      </p:sp>
      <p:sp>
        <p:nvSpPr>
          <p:cNvPr name="TextBox 32" id="32"/>
          <p:cNvSpPr txBox="true"/>
          <p:nvPr/>
        </p:nvSpPr>
        <p:spPr>
          <a:xfrm rot="0">
            <a:off x="2861570" y="5518124"/>
            <a:ext cx="3239315" cy="302296"/>
          </a:xfrm>
          <a:prstGeom prst="rect">
            <a:avLst/>
          </a:prstGeom>
        </p:spPr>
        <p:txBody>
          <a:bodyPr anchor="t" rtlCol="false" tIns="0" lIns="0" bIns="0" rIns="0">
            <a:spAutoFit/>
          </a:bodyPr>
          <a:lstStyle/>
          <a:p>
            <a:pPr algn="l">
              <a:lnSpc>
                <a:spcPts val="2347"/>
              </a:lnSpc>
            </a:pPr>
            <a:r>
              <a:rPr lang="en-US" sz="1956">
                <a:solidFill>
                  <a:srgbClr val="000000"/>
                </a:solidFill>
                <a:latin typeface="Aileron"/>
                <a:ea typeface="Aileron"/>
                <a:cs typeface="Aileron"/>
                <a:sym typeface="Aileron"/>
              </a:rPr>
              <a:t>XGBoost</a:t>
            </a:r>
          </a:p>
        </p:txBody>
      </p:sp>
      <p:sp>
        <p:nvSpPr>
          <p:cNvPr name="TextBox 33" id="33"/>
          <p:cNvSpPr txBox="true"/>
          <p:nvPr/>
        </p:nvSpPr>
        <p:spPr>
          <a:xfrm rot="0">
            <a:off x="2861570" y="6630983"/>
            <a:ext cx="3239315" cy="302296"/>
          </a:xfrm>
          <a:prstGeom prst="rect">
            <a:avLst/>
          </a:prstGeom>
        </p:spPr>
        <p:txBody>
          <a:bodyPr anchor="t" rtlCol="false" tIns="0" lIns="0" bIns="0" rIns="0">
            <a:spAutoFit/>
          </a:bodyPr>
          <a:lstStyle/>
          <a:p>
            <a:pPr algn="l">
              <a:lnSpc>
                <a:spcPts val="2347"/>
              </a:lnSpc>
            </a:pPr>
            <a:r>
              <a:rPr lang="en-US" sz="1956">
                <a:solidFill>
                  <a:srgbClr val="000000"/>
                </a:solidFill>
                <a:latin typeface="Aileron"/>
                <a:ea typeface="Aileron"/>
                <a:cs typeface="Aileron"/>
                <a:sym typeface="Aileron"/>
              </a:rPr>
              <a:t>Decision Tree</a:t>
            </a:r>
          </a:p>
        </p:txBody>
      </p:sp>
      <p:sp>
        <p:nvSpPr>
          <p:cNvPr name="TextBox 34" id="34"/>
          <p:cNvSpPr txBox="true"/>
          <p:nvPr/>
        </p:nvSpPr>
        <p:spPr>
          <a:xfrm rot="0">
            <a:off x="2861570" y="7743842"/>
            <a:ext cx="3748140" cy="302296"/>
          </a:xfrm>
          <a:prstGeom prst="rect">
            <a:avLst/>
          </a:prstGeom>
        </p:spPr>
        <p:txBody>
          <a:bodyPr anchor="t" rtlCol="false" tIns="0" lIns="0" bIns="0" rIns="0">
            <a:spAutoFit/>
          </a:bodyPr>
          <a:lstStyle/>
          <a:p>
            <a:pPr algn="l">
              <a:lnSpc>
                <a:spcPts val="2347"/>
              </a:lnSpc>
            </a:pPr>
            <a:r>
              <a:rPr lang="en-US" sz="1956">
                <a:solidFill>
                  <a:srgbClr val="000000"/>
                </a:solidFill>
                <a:latin typeface="Aileron"/>
                <a:ea typeface="Aileron"/>
                <a:cs typeface="Aileron"/>
                <a:sym typeface="Aileron"/>
              </a:rPr>
              <a:t>Random Forest</a:t>
            </a:r>
          </a:p>
        </p:txBody>
      </p:sp>
      <p:sp>
        <p:nvSpPr>
          <p:cNvPr name="TextBox 35" id="35"/>
          <p:cNvSpPr txBox="true"/>
          <p:nvPr/>
        </p:nvSpPr>
        <p:spPr>
          <a:xfrm rot="0">
            <a:off x="7363674" y="4405265"/>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0.90</a:t>
            </a:r>
          </a:p>
        </p:txBody>
      </p:sp>
      <p:sp>
        <p:nvSpPr>
          <p:cNvPr name="TextBox 36" id="36"/>
          <p:cNvSpPr txBox="true"/>
          <p:nvPr/>
        </p:nvSpPr>
        <p:spPr>
          <a:xfrm rot="0">
            <a:off x="7363674" y="5518124"/>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0.98</a:t>
            </a:r>
          </a:p>
        </p:txBody>
      </p:sp>
      <p:sp>
        <p:nvSpPr>
          <p:cNvPr name="TextBox 37" id="37"/>
          <p:cNvSpPr txBox="true"/>
          <p:nvPr/>
        </p:nvSpPr>
        <p:spPr>
          <a:xfrm rot="0">
            <a:off x="7363674" y="6630983"/>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0.99</a:t>
            </a:r>
          </a:p>
        </p:txBody>
      </p:sp>
      <p:sp>
        <p:nvSpPr>
          <p:cNvPr name="TextBox 38" id="38"/>
          <p:cNvSpPr txBox="true"/>
          <p:nvPr/>
        </p:nvSpPr>
        <p:spPr>
          <a:xfrm rot="0">
            <a:off x="9783749" y="4405265"/>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0.91</a:t>
            </a:r>
          </a:p>
        </p:txBody>
      </p:sp>
      <p:sp>
        <p:nvSpPr>
          <p:cNvPr name="TextBox 39" id="39"/>
          <p:cNvSpPr txBox="true"/>
          <p:nvPr/>
        </p:nvSpPr>
        <p:spPr>
          <a:xfrm rot="0">
            <a:off x="9783749" y="5518124"/>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0.99</a:t>
            </a:r>
          </a:p>
        </p:txBody>
      </p:sp>
      <p:sp>
        <p:nvSpPr>
          <p:cNvPr name="TextBox 40" id="40"/>
          <p:cNvSpPr txBox="true"/>
          <p:nvPr/>
        </p:nvSpPr>
        <p:spPr>
          <a:xfrm rot="0">
            <a:off x="9783749" y="6630983"/>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1.00</a:t>
            </a:r>
          </a:p>
        </p:txBody>
      </p:sp>
      <p:sp>
        <p:nvSpPr>
          <p:cNvPr name="TextBox 41" id="41"/>
          <p:cNvSpPr txBox="true"/>
          <p:nvPr/>
        </p:nvSpPr>
        <p:spPr>
          <a:xfrm rot="0">
            <a:off x="12203824" y="4405265"/>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0.89</a:t>
            </a:r>
          </a:p>
        </p:txBody>
      </p:sp>
      <p:sp>
        <p:nvSpPr>
          <p:cNvPr name="TextBox 42" id="42"/>
          <p:cNvSpPr txBox="true"/>
          <p:nvPr/>
        </p:nvSpPr>
        <p:spPr>
          <a:xfrm rot="0">
            <a:off x="12203824" y="5518124"/>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0.98</a:t>
            </a:r>
          </a:p>
        </p:txBody>
      </p:sp>
      <p:sp>
        <p:nvSpPr>
          <p:cNvPr name="TextBox 43" id="43"/>
          <p:cNvSpPr txBox="true"/>
          <p:nvPr/>
        </p:nvSpPr>
        <p:spPr>
          <a:xfrm rot="0">
            <a:off x="12203824" y="6630983"/>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0.98</a:t>
            </a:r>
          </a:p>
        </p:txBody>
      </p:sp>
      <p:sp>
        <p:nvSpPr>
          <p:cNvPr name="TextBox 44" id="44"/>
          <p:cNvSpPr txBox="true"/>
          <p:nvPr/>
        </p:nvSpPr>
        <p:spPr>
          <a:xfrm rot="0">
            <a:off x="14623899" y="4405265"/>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0.905</a:t>
            </a:r>
          </a:p>
        </p:txBody>
      </p:sp>
      <p:sp>
        <p:nvSpPr>
          <p:cNvPr name="TextBox 45" id="45"/>
          <p:cNvSpPr txBox="true"/>
          <p:nvPr/>
        </p:nvSpPr>
        <p:spPr>
          <a:xfrm rot="0">
            <a:off x="14623899" y="5518124"/>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0.985</a:t>
            </a:r>
          </a:p>
        </p:txBody>
      </p:sp>
      <p:sp>
        <p:nvSpPr>
          <p:cNvPr name="TextBox 46" id="46"/>
          <p:cNvSpPr txBox="true"/>
          <p:nvPr/>
        </p:nvSpPr>
        <p:spPr>
          <a:xfrm rot="0">
            <a:off x="14623899" y="6630983"/>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0.995</a:t>
            </a:r>
          </a:p>
        </p:txBody>
      </p:sp>
      <p:sp>
        <p:nvSpPr>
          <p:cNvPr name="TextBox 47" id="47"/>
          <p:cNvSpPr txBox="true"/>
          <p:nvPr/>
        </p:nvSpPr>
        <p:spPr>
          <a:xfrm rot="0">
            <a:off x="2092826" y="3367609"/>
            <a:ext cx="4516884" cy="302321"/>
          </a:xfrm>
          <a:prstGeom prst="rect">
            <a:avLst/>
          </a:prstGeom>
        </p:spPr>
        <p:txBody>
          <a:bodyPr anchor="t" rtlCol="false" tIns="0" lIns="0" bIns="0" rIns="0">
            <a:spAutoFit/>
          </a:bodyPr>
          <a:lstStyle/>
          <a:p>
            <a:pPr algn="ctr">
              <a:lnSpc>
                <a:spcPts val="2347"/>
              </a:lnSpc>
            </a:pPr>
            <a:r>
              <a:rPr lang="en-US" sz="1956">
                <a:solidFill>
                  <a:srgbClr val="FFFFFF"/>
                </a:solidFill>
                <a:latin typeface="Aileron Bold"/>
                <a:ea typeface="Aileron Bold"/>
                <a:cs typeface="Aileron Bold"/>
                <a:sym typeface="Aileron Bold"/>
              </a:rPr>
              <a:t>MODELS</a:t>
            </a:r>
          </a:p>
        </p:txBody>
      </p:sp>
      <p:sp>
        <p:nvSpPr>
          <p:cNvPr name="TextBox 48" id="48"/>
          <p:cNvSpPr txBox="true"/>
          <p:nvPr/>
        </p:nvSpPr>
        <p:spPr>
          <a:xfrm rot="0">
            <a:off x="7618054" y="3110327"/>
            <a:ext cx="910220" cy="171376"/>
          </a:xfrm>
          <a:prstGeom prst="rect">
            <a:avLst/>
          </a:prstGeom>
        </p:spPr>
        <p:txBody>
          <a:bodyPr anchor="t" rtlCol="false" tIns="0" lIns="0" bIns="0" rIns="0">
            <a:spAutoFit/>
          </a:bodyPr>
          <a:lstStyle/>
          <a:p>
            <a:pPr algn="ctr">
              <a:lnSpc>
                <a:spcPts val="1300"/>
              </a:lnSpc>
            </a:pPr>
            <a:r>
              <a:rPr lang="en-US" sz="1083">
                <a:solidFill>
                  <a:srgbClr val="191919"/>
                </a:solidFill>
                <a:latin typeface="Aileron Bold"/>
                <a:ea typeface="Aileron Bold"/>
                <a:cs typeface="Aileron Bold"/>
                <a:sym typeface="Aileron Bold"/>
              </a:rPr>
              <a:t>F1 SCORE</a:t>
            </a:r>
          </a:p>
        </p:txBody>
      </p:sp>
      <p:sp>
        <p:nvSpPr>
          <p:cNvPr name="TextBox 49" id="49"/>
          <p:cNvSpPr txBox="true"/>
          <p:nvPr/>
        </p:nvSpPr>
        <p:spPr>
          <a:xfrm rot="0">
            <a:off x="7363674" y="7785755"/>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0.99</a:t>
            </a:r>
          </a:p>
        </p:txBody>
      </p:sp>
      <p:sp>
        <p:nvSpPr>
          <p:cNvPr name="TextBox 50" id="50"/>
          <p:cNvSpPr txBox="true"/>
          <p:nvPr/>
        </p:nvSpPr>
        <p:spPr>
          <a:xfrm rot="0">
            <a:off x="9783749" y="7743842"/>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1.00</a:t>
            </a:r>
          </a:p>
        </p:txBody>
      </p:sp>
      <p:sp>
        <p:nvSpPr>
          <p:cNvPr name="TextBox 51" id="51"/>
          <p:cNvSpPr txBox="true"/>
          <p:nvPr/>
        </p:nvSpPr>
        <p:spPr>
          <a:xfrm rot="0">
            <a:off x="12203824" y="7785755"/>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0.98</a:t>
            </a:r>
          </a:p>
        </p:txBody>
      </p:sp>
      <p:sp>
        <p:nvSpPr>
          <p:cNvPr name="TextBox 52" id="52"/>
          <p:cNvSpPr txBox="true"/>
          <p:nvPr/>
        </p:nvSpPr>
        <p:spPr>
          <a:xfrm rot="0">
            <a:off x="14661080" y="7785755"/>
            <a:ext cx="1499124" cy="302296"/>
          </a:xfrm>
          <a:prstGeom prst="rect">
            <a:avLst/>
          </a:prstGeom>
        </p:spPr>
        <p:txBody>
          <a:bodyPr anchor="t" rtlCol="false" tIns="0" lIns="0" bIns="0" rIns="0">
            <a:spAutoFit/>
          </a:bodyPr>
          <a:lstStyle/>
          <a:p>
            <a:pPr algn="ctr">
              <a:lnSpc>
                <a:spcPts val="2347"/>
              </a:lnSpc>
            </a:pPr>
            <a:r>
              <a:rPr lang="en-US" sz="1956">
                <a:solidFill>
                  <a:srgbClr val="FFFFFF"/>
                </a:solidFill>
                <a:latin typeface="Aileron"/>
                <a:ea typeface="Aileron"/>
                <a:cs typeface="Aileron"/>
                <a:sym typeface="Aileron"/>
              </a:rPr>
              <a:t>0.995</a:t>
            </a:r>
          </a:p>
        </p:txBody>
      </p:sp>
      <p:sp>
        <p:nvSpPr>
          <p:cNvPr name="TextBox 53" id="53"/>
          <p:cNvSpPr txBox="true"/>
          <p:nvPr/>
        </p:nvSpPr>
        <p:spPr>
          <a:xfrm rot="0">
            <a:off x="10051954" y="3089355"/>
            <a:ext cx="910220" cy="180925"/>
          </a:xfrm>
          <a:prstGeom prst="rect">
            <a:avLst/>
          </a:prstGeom>
        </p:spPr>
        <p:txBody>
          <a:bodyPr anchor="t" rtlCol="false" tIns="0" lIns="0" bIns="0" rIns="0">
            <a:spAutoFit/>
          </a:bodyPr>
          <a:lstStyle/>
          <a:p>
            <a:pPr algn="ctr">
              <a:lnSpc>
                <a:spcPts val="1420"/>
              </a:lnSpc>
            </a:pPr>
            <a:r>
              <a:rPr lang="en-US" sz="1183">
                <a:solidFill>
                  <a:srgbClr val="191919"/>
                </a:solidFill>
                <a:latin typeface="Aileron Bold"/>
                <a:ea typeface="Aileron Bold"/>
                <a:cs typeface="Aileron Bold"/>
                <a:sym typeface="Aileron Bold"/>
              </a:rPr>
              <a:t>Precision</a:t>
            </a:r>
          </a:p>
        </p:txBody>
      </p:sp>
      <p:sp>
        <p:nvSpPr>
          <p:cNvPr name="TextBox 54" id="54"/>
          <p:cNvSpPr txBox="true"/>
          <p:nvPr/>
        </p:nvSpPr>
        <p:spPr>
          <a:xfrm rot="0">
            <a:off x="14905862" y="3105552"/>
            <a:ext cx="910220" cy="180925"/>
          </a:xfrm>
          <a:prstGeom prst="rect">
            <a:avLst/>
          </a:prstGeom>
        </p:spPr>
        <p:txBody>
          <a:bodyPr anchor="t" rtlCol="false" tIns="0" lIns="0" bIns="0" rIns="0">
            <a:spAutoFit/>
          </a:bodyPr>
          <a:lstStyle/>
          <a:p>
            <a:pPr algn="ctr">
              <a:lnSpc>
                <a:spcPts val="1420"/>
              </a:lnSpc>
            </a:pPr>
            <a:r>
              <a:rPr lang="en-US" sz="1183">
                <a:solidFill>
                  <a:srgbClr val="191919"/>
                </a:solidFill>
                <a:latin typeface="Aileron Bold"/>
                <a:ea typeface="Aileron Bold"/>
                <a:cs typeface="Aileron Bold"/>
                <a:sym typeface="Aileron Bold"/>
              </a:rPr>
              <a:t>Accuracy</a:t>
            </a:r>
          </a:p>
        </p:txBody>
      </p:sp>
      <p:sp>
        <p:nvSpPr>
          <p:cNvPr name="TextBox 55" id="55"/>
          <p:cNvSpPr txBox="true"/>
          <p:nvPr/>
        </p:nvSpPr>
        <p:spPr>
          <a:xfrm rot="0">
            <a:off x="12533799" y="3062089"/>
            <a:ext cx="910220" cy="200025"/>
          </a:xfrm>
          <a:prstGeom prst="rect">
            <a:avLst/>
          </a:prstGeom>
        </p:spPr>
        <p:txBody>
          <a:bodyPr anchor="t" rtlCol="false" tIns="0" lIns="0" bIns="0" rIns="0">
            <a:spAutoFit/>
          </a:bodyPr>
          <a:lstStyle/>
          <a:p>
            <a:pPr algn="ctr">
              <a:lnSpc>
                <a:spcPts val="1540"/>
              </a:lnSpc>
            </a:pPr>
            <a:r>
              <a:rPr lang="en-US" sz="1283">
                <a:solidFill>
                  <a:srgbClr val="191919"/>
                </a:solidFill>
                <a:latin typeface="Aileron Bold"/>
                <a:ea typeface="Aileron Bold"/>
                <a:cs typeface="Aileron Bold"/>
                <a:sym typeface="Aileron Bold"/>
              </a:rPr>
              <a:t>Recall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089" y="0"/>
            <a:ext cx="20172507" cy="11347035"/>
          </a:xfrm>
          <a:custGeom>
            <a:avLst/>
            <a:gdLst/>
            <a:ahLst/>
            <a:cxnLst/>
            <a:rect r="r" b="b" t="t" l="l"/>
            <a:pathLst>
              <a:path h="11347035" w="20172507">
                <a:moveTo>
                  <a:pt x="0" y="0"/>
                </a:moveTo>
                <a:lnTo>
                  <a:pt x="20172507" y="0"/>
                </a:lnTo>
                <a:lnTo>
                  <a:pt x="20172507" y="11347035"/>
                </a:lnTo>
                <a:lnTo>
                  <a:pt x="0" y="11347035"/>
                </a:lnTo>
                <a:lnTo>
                  <a:pt x="0" y="0"/>
                </a:lnTo>
                <a:close/>
              </a:path>
            </a:pathLst>
          </a:custGeom>
          <a:blipFill>
            <a:blip r:embed="rId2"/>
            <a:stretch>
              <a:fillRect l="0" t="0" r="0" b="0"/>
            </a:stretch>
          </a:blipFill>
        </p:spPr>
      </p:sp>
      <p:sp>
        <p:nvSpPr>
          <p:cNvPr name="Freeform 3" id="3"/>
          <p:cNvSpPr/>
          <p:nvPr/>
        </p:nvSpPr>
        <p:spPr>
          <a:xfrm flipH="false" flipV="false" rot="0">
            <a:off x="2190584" y="3259516"/>
            <a:ext cx="6738481" cy="2248968"/>
          </a:xfrm>
          <a:custGeom>
            <a:avLst/>
            <a:gdLst/>
            <a:ahLst/>
            <a:cxnLst/>
            <a:rect r="r" b="b" t="t" l="l"/>
            <a:pathLst>
              <a:path h="2248968" w="6738481">
                <a:moveTo>
                  <a:pt x="0" y="0"/>
                </a:moveTo>
                <a:lnTo>
                  <a:pt x="6738481" y="0"/>
                </a:lnTo>
                <a:lnTo>
                  <a:pt x="6738481" y="2248968"/>
                </a:lnTo>
                <a:lnTo>
                  <a:pt x="0" y="22489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865572" y="5532768"/>
            <a:ext cx="6923312" cy="2310655"/>
          </a:xfrm>
          <a:custGeom>
            <a:avLst/>
            <a:gdLst/>
            <a:ahLst/>
            <a:cxnLst/>
            <a:rect r="r" b="b" t="t" l="l"/>
            <a:pathLst>
              <a:path h="2310655" w="6923312">
                <a:moveTo>
                  <a:pt x="0" y="0"/>
                </a:moveTo>
                <a:lnTo>
                  <a:pt x="6923312" y="0"/>
                </a:lnTo>
                <a:lnTo>
                  <a:pt x="6923312" y="2310655"/>
                </a:lnTo>
                <a:lnTo>
                  <a:pt x="0" y="23106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9579459" y="5532768"/>
            <a:ext cx="7201260" cy="2403420"/>
          </a:xfrm>
          <a:custGeom>
            <a:avLst/>
            <a:gdLst/>
            <a:ahLst/>
            <a:cxnLst/>
            <a:rect r="r" b="b" t="t" l="l"/>
            <a:pathLst>
              <a:path h="2403420" w="7201260">
                <a:moveTo>
                  <a:pt x="0" y="0"/>
                </a:moveTo>
                <a:lnTo>
                  <a:pt x="7201260" y="0"/>
                </a:lnTo>
                <a:lnTo>
                  <a:pt x="7201260" y="2403420"/>
                </a:lnTo>
                <a:lnTo>
                  <a:pt x="0" y="2403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910330" y="3198037"/>
            <a:ext cx="6922688" cy="2310447"/>
          </a:xfrm>
          <a:custGeom>
            <a:avLst/>
            <a:gdLst/>
            <a:ahLst/>
            <a:cxnLst/>
            <a:rect r="r" b="b" t="t" l="l"/>
            <a:pathLst>
              <a:path h="2310447" w="6922688">
                <a:moveTo>
                  <a:pt x="0" y="0"/>
                </a:moveTo>
                <a:lnTo>
                  <a:pt x="6922688" y="0"/>
                </a:lnTo>
                <a:lnTo>
                  <a:pt x="6922688" y="2310447"/>
                </a:lnTo>
                <a:lnTo>
                  <a:pt x="0" y="23104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361744" y="-105312"/>
            <a:ext cx="16103366" cy="10641377"/>
          </a:xfrm>
          <a:custGeom>
            <a:avLst/>
            <a:gdLst/>
            <a:ahLst/>
            <a:cxnLst/>
            <a:rect r="r" b="b" t="t" l="l"/>
            <a:pathLst>
              <a:path h="10641377" w="16103366">
                <a:moveTo>
                  <a:pt x="0" y="0"/>
                </a:moveTo>
                <a:lnTo>
                  <a:pt x="16103366" y="0"/>
                </a:lnTo>
                <a:lnTo>
                  <a:pt x="16103366" y="10641377"/>
                </a:lnTo>
                <a:lnTo>
                  <a:pt x="0" y="10641377"/>
                </a:lnTo>
                <a:lnTo>
                  <a:pt x="0" y="0"/>
                </a:lnTo>
                <a:close/>
              </a:path>
            </a:pathLst>
          </a:custGeom>
          <a:blipFill>
            <a:blip r:embed="rId5"/>
            <a:stretch>
              <a:fillRect l="-23854" t="0" r="-24644" b="0"/>
            </a:stretch>
          </a:blipFill>
        </p:spPr>
      </p:sp>
      <p:sp>
        <p:nvSpPr>
          <p:cNvPr name="TextBox 8" id="8"/>
          <p:cNvSpPr txBox="true"/>
          <p:nvPr/>
        </p:nvSpPr>
        <p:spPr>
          <a:xfrm rot="0">
            <a:off x="2921376" y="1789782"/>
            <a:ext cx="4781894" cy="834747"/>
          </a:xfrm>
          <a:prstGeom prst="rect">
            <a:avLst/>
          </a:prstGeom>
        </p:spPr>
        <p:txBody>
          <a:bodyPr anchor="t" rtlCol="false" tIns="0" lIns="0" bIns="0" rIns="0">
            <a:spAutoFit/>
          </a:bodyPr>
          <a:lstStyle/>
          <a:p>
            <a:pPr algn="ctr">
              <a:lnSpc>
                <a:spcPts val="6473"/>
              </a:lnSpc>
            </a:pPr>
            <a:r>
              <a:rPr lang="en-US" sz="5728">
                <a:solidFill>
                  <a:srgbClr val="FFFFFF"/>
                </a:solidFill>
                <a:latin typeface="Open Sauce Heavy"/>
                <a:ea typeface="Open Sauce Heavy"/>
                <a:cs typeface="Open Sauce Heavy"/>
                <a:sym typeface="Open Sauce Heavy"/>
              </a:rPr>
              <a:t>Conclusion </a:t>
            </a:r>
          </a:p>
        </p:txBody>
      </p:sp>
      <p:sp>
        <p:nvSpPr>
          <p:cNvPr name="TextBox 9" id="9"/>
          <p:cNvSpPr txBox="true"/>
          <p:nvPr/>
        </p:nvSpPr>
        <p:spPr>
          <a:xfrm rot="0">
            <a:off x="2645136" y="3725643"/>
            <a:ext cx="5334374" cy="1031044"/>
          </a:xfrm>
          <a:prstGeom prst="rect">
            <a:avLst/>
          </a:prstGeom>
        </p:spPr>
        <p:txBody>
          <a:bodyPr anchor="t" rtlCol="false" tIns="0" lIns="0" bIns="0" rIns="0">
            <a:spAutoFit/>
          </a:bodyPr>
          <a:lstStyle/>
          <a:p>
            <a:pPr algn="ctr">
              <a:lnSpc>
                <a:spcPts val="2695"/>
              </a:lnSpc>
              <a:spcBef>
                <a:spcPct val="0"/>
              </a:spcBef>
            </a:pPr>
            <a:r>
              <a:rPr lang="en-US" sz="1925">
                <a:solidFill>
                  <a:srgbClr val="000000"/>
                </a:solidFill>
                <a:latin typeface="Canva Sans 1"/>
                <a:ea typeface="Canva Sans 1"/>
                <a:cs typeface="Canva Sans 1"/>
                <a:sym typeface="Canva Sans 1"/>
              </a:rPr>
              <a:t>Random Forest and Decision Tree Outperforms other models giving us 99% Accuracy</a:t>
            </a:r>
          </a:p>
        </p:txBody>
      </p:sp>
      <p:sp>
        <p:nvSpPr>
          <p:cNvPr name="TextBox 10" id="10"/>
          <p:cNvSpPr txBox="true"/>
          <p:nvPr/>
        </p:nvSpPr>
        <p:spPr>
          <a:xfrm rot="0">
            <a:off x="6719891" y="8419487"/>
            <a:ext cx="5719136" cy="1433233"/>
          </a:xfrm>
          <a:prstGeom prst="rect">
            <a:avLst/>
          </a:prstGeom>
        </p:spPr>
        <p:txBody>
          <a:bodyPr anchor="t" rtlCol="false" tIns="0" lIns="0" bIns="0" rIns="0">
            <a:spAutoFit/>
          </a:bodyPr>
          <a:lstStyle/>
          <a:p>
            <a:pPr algn="ctr">
              <a:lnSpc>
                <a:spcPts val="2891"/>
              </a:lnSpc>
              <a:spcBef>
                <a:spcPct val="0"/>
              </a:spcBef>
            </a:pPr>
            <a:r>
              <a:rPr lang="en-US" sz="2065">
                <a:solidFill>
                  <a:srgbClr val="000000"/>
                </a:solidFill>
                <a:latin typeface="Lato 2 Bold"/>
                <a:ea typeface="Lato 2 Bold"/>
                <a:cs typeface="Lato 2 Bold"/>
                <a:sym typeface="Lato 2 Bold"/>
              </a:rPr>
              <a:t>Explore deep learning for enhanced predictive accuracy in heart disease diagnosis and develop user-friendly diagnostic tools for healthcare professionals.</a:t>
            </a:r>
          </a:p>
        </p:txBody>
      </p:sp>
      <p:sp>
        <p:nvSpPr>
          <p:cNvPr name="Freeform 11" id="11"/>
          <p:cNvSpPr/>
          <p:nvPr/>
        </p:nvSpPr>
        <p:spPr>
          <a:xfrm flipH="false" flipV="false" rot="0">
            <a:off x="17480718" y="-105312"/>
            <a:ext cx="4298770" cy="10641377"/>
          </a:xfrm>
          <a:custGeom>
            <a:avLst/>
            <a:gdLst/>
            <a:ahLst/>
            <a:cxnLst/>
            <a:rect r="r" b="b" t="t" l="l"/>
            <a:pathLst>
              <a:path h="10641377" w="4298770">
                <a:moveTo>
                  <a:pt x="0" y="0"/>
                </a:moveTo>
                <a:lnTo>
                  <a:pt x="4298770" y="0"/>
                </a:lnTo>
                <a:lnTo>
                  <a:pt x="4298770" y="10641377"/>
                </a:lnTo>
                <a:lnTo>
                  <a:pt x="0" y="10641377"/>
                </a:lnTo>
                <a:lnTo>
                  <a:pt x="0" y="0"/>
                </a:lnTo>
                <a:close/>
              </a:path>
            </a:pathLst>
          </a:custGeom>
          <a:blipFill>
            <a:blip r:embed="rId5"/>
            <a:stretch>
              <a:fillRect l="-77894" t="0" r="-378385" b="0"/>
            </a:stretch>
          </a:blipFill>
        </p:spPr>
      </p:sp>
      <p:sp>
        <p:nvSpPr>
          <p:cNvPr name="TextBox 12" id="12"/>
          <p:cNvSpPr txBox="true"/>
          <p:nvPr/>
        </p:nvSpPr>
        <p:spPr>
          <a:xfrm rot="0">
            <a:off x="2921376" y="6295167"/>
            <a:ext cx="5066741" cy="982183"/>
          </a:xfrm>
          <a:prstGeom prst="rect">
            <a:avLst/>
          </a:prstGeom>
        </p:spPr>
        <p:txBody>
          <a:bodyPr anchor="t" rtlCol="false" tIns="0" lIns="0" bIns="0" rIns="0">
            <a:spAutoFit/>
          </a:bodyPr>
          <a:lstStyle/>
          <a:p>
            <a:pPr algn="ctr">
              <a:lnSpc>
                <a:spcPts val="2559"/>
              </a:lnSpc>
              <a:spcBef>
                <a:spcPct val="0"/>
              </a:spcBef>
            </a:pPr>
            <a:r>
              <a:rPr lang="en-US" sz="1828">
                <a:solidFill>
                  <a:srgbClr val="000000"/>
                </a:solidFill>
                <a:latin typeface="Canva Sans 1"/>
                <a:ea typeface="Canva Sans 1"/>
                <a:cs typeface="Canva Sans 1"/>
                <a:sym typeface="Canva Sans 1"/>
              </a:rPr>
              <a:t>Chose Random Forest as it mitigate overfitting and work well on large dataset compared to Decision Tree</a:t>
            </a:r>
          </a:p>
        </p:txBody>
      </p:sp>
      <p:sp>
        <p:nvSpPr>
          <p:cNvPr name="TextBox 13" id="13"/>
          <p:cNvSpPr txBox="true"/>
          <p:nvPr/>
        </p:nvSpPr>
        <p:spPr>
          <a:xfrm rot="0">
            <a:off x="10576890" y="3725643"/>
            <a:ext cx="5066741" cy="658358"/>
          </a:xfrm>
          <a:prstGeom prst="rect">
            <a:avLst/>
          </a:prstGeom>
        </p:spPr>
        <p:txBody>
          <a:bodyPr anchor="t" rtlCol="false" tIns="0" lIns="0" bIns="0" rIns="0">
            <a:spAutoFit/>
          </a:bodyPr>
          <a:lstStyle/>
          <a:p>
            <a:pPr algn="ctr">
              <a:lnSpc>
                <a:spcPts val="2559"/>
              </a:lnSpc>
              <a:spcBef>
                <a:spcPct val="0"/>
              </a:spcBef>
            </a:pPr>
            <a:r>
              <a:rPr lang="en-US" sz="1828">
                <a:solidFill>
                  <a:srgbClr val="000000"/>
                </a:solidFill>
                <a:latin typeface="Canva Sans 1"/>
                <a:ea typeface="Canva Sans 1"/>
                <a:cs typeface="Canva Sans 1"/>
                <a:sym typeface="Canva Sans 1"/>
              </a:rPr>
              <a:t>Increasing the dataset to check whether our model works well</a:t>
            </a:r>
          </a:p>
        </p:txBody>
      </p:sp>
      <p:sp>
        <p:nvSpPr>
          <p:cNvPr name="TextBox 14" id="14"/>
          <p:cNvSpPr txBox="true"/>
          <p:nvPr/>
        </p:nvSpPr>
        <p:spPr>
          <a:xfrm rot="0">
            <a:off x="10954602" y="1825905"/>
            <a:ext cx="4311318" cy="762500"/>
          </a:xfrm>
          <a:prstGeom prst="rect">
            <a:avLst/>
          </a:prstGeom>
        </p:spPr>
        <p:txBody>
          <a:bodyPr anchor="t" rtlCol="false" tIns="0" lIns="0" bIns="0" rIns="0">
            <a:spAutoFit/>
          </a:bodyPr>
          <a:lstStyle/>
          <a:p>
            <a:pPr algn="ctr">
              <a:lnSpc>
                <a:spcPts val="5955"/>
              </a:lnSpc>
            </a:pPr>
            <a:r>
              <a:rPr lang="en-US" sz="5270">
                <a:solidFill>
                  <a:srgbClr val="FFFFFF"/>
                </a:solidFill>
                <a:latin typeface="Open Sauce Heavy"/>
                <a:ea typeface="Open Sauce Heavy"/>
                <a:cs typeface="Open Sauce Heavy"/>
                <a:sym typeface="Open Sauce Heavy"/>
              </a:rPr>
              <a:t>Future Work</a:t>
            </a:r>
          </a:p>
        </p:txBody>
      </p:sp>
      <p:sp>
        <p:nvSpPr>
          <p:cNvPr name="TextBox 15" id="15"/>
          <p:cNvSpPr txBox="true"/>
          <p:nvPr/>
        </p:nvSpPr>
        <p:spPr>
          <a:xfrm rot="0">
            <a:off x="10707597" y="6295167"/>
            <a:ext cx="5328155" cy="1029909"/>
          </a:xfrm>
          <a:prstGeom prst="rect">
            <a:avLst/>
          </a:prstGeom>
        </p:spPr>
        <p:txBody>
          <a:bodyPr anchor="t" rtlCol="false" tIns="0" lIns="0" bIns="0" rIns="0">
            <a:spAutoFit/>
          </a:bodyPr>
          <a:lstStyle/>
          <a:p>
            <a:pPr algn="ctr">
              <a:lnSpc>
                <a:spcPts val="2691"/>
              </a:lnSpc>
              <a:spcBef>
                <a:spcPct val="0"/>
              </a:spcBef>
            </a:pPr>
            <a:r>
              <a:rPr lang="en-US" sz="1922">
                <a:solidFill>
                  <a:srgbClr val="000000"/>
                </a:solidFill>
                <a:latin typeface="Canva Sans 1"/>
                <a:ea typeface="Canva Sans 1"/>
                <a:cs typeface="Canva Sans 1"/>
                <a:sym typeface="Canva Sans 1"/>
              </a:rPr>
              <a:t>Ensemble Techniques such as stacking or deep learning models can be used for better accuracy for large Dataset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089" y="0"/>
            <a:ext cx="20172507" cy="11347035"/>
          </a:xfrm>
          <a:custGeom>
            <a:avLst/>
            <a:gdLst/>
            <a:ahLst/>
            <a:cxnLst/>
            <a:rect r="r" b="b" t="t" l="l"/>
            <a:pathLst>
              <a:path h="11347035" w="20172507">
                <a:moveTo>
                  <a:pt x="0" y="0"/>
                </a:moveTo>
                <a:lnTo>
                  <a:pt x="20172507" y="0"/>
                </a:lnTo>
                <a:lnTo>
                  <a:pt x="20172507" y="11347035"/>
                </a:lnTo>
                <a:lnTo>
                  <a:pt x="0" y="11347035"/>
                </a:lnTo>
                <a:lnTo>
                  <a:pt x="0" y="0"/>
                </a:lnTo>
                <a:close/>
              </a:path>
            </a:pathLst>
          </a:custGeom>
          <a:blipFill>
            <a:blip r:embed="rId2"/>
            <a:stretch>
              <a:fillRect l="0" t="0" r="0" b="0"/>
            </a:stretch>
          </a:blipFill>
        </p:spPr>
      </p:sp>
      <p:sp>
        <p:nvSpPr>
          <p:cNvPr name="Freeform 3" id="3"/>
          <p:cNvSpPr/>
          <p:nvPr/>
        </p:nvSpPr>
        <p:spPr>
          <a:xfrm flipH="false" flipV="false" rot="0">
            <a:off x="6343950" y="1673088"/>
            <a:ext cx="6557696" cy="2188631"/>
          </a:xfrm>
          <a:custGeom>
            <a:avLst/>
            <a:gdLst/>
            <a:ahLst/>
            <a:cxnLst/>
            <a:rect r="r" b="b" t="t" l="l"/>
            <a:pathLst>
              <a:path h="2188631" w="6557696">
                <a:moveTo>
                  <a:pt x="0" y="0"/>
                </a:moveTo>
                <a:lnTo>
                  <a:pt x="6557696" y="0"/>
                </a:lnTo>
                <a:lnTo>
                  <a:pt x="6557696" y="2188631"/>
                </a:lnTo>
                <a:lnTo>
                  <a:pt x="0" y="21886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6004369" y="3542284"/>
            <a:ext cx="6684652" cy="2231003"/>
          </a:xfrm>
          <a:custGeom>
            <a:avLst/>
            <a:gdLst/>
            <a:ahLst/>
            <a:cxnLst/>
            <a:rect r="r" b="b" t="t" l="l"/>
            <a:pathLst>
              <a:path h="2231003" w="6684652">
                <a:moveTo>
                  <a:pt x="0" y="0"/>
                </a:moveTo>
                <a:lnTo>
                  <a:pt x="6684652" y="0"/>
                </a:lnTo>
                <a:lnTo>
                  <a:pt x="6684652" y="2231003"/>
                </a:lnTo>
                <a:lnTo>
                  <a:pt x="0" y="22310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5852239" y="7582163"/>
            <a:ext cx="7201260" cy="2403420"/>
          </a:xfrm>
          <a:custGeom>
            <a:avLst/>
            <a:gdLst/>
            <a:ahLst/>
            <a:cxnLst/>
            <a:rect r="r" b="b" t="t" l="l"/>
            <a:pathLst>
              <a:path h="2403420" w="7201260">
                <a:moveTo>
                  <a:pt x="0" y="0"/>
                </a:moveTo>
                <a:lnTo>
                  <a:pt x="7201260" y="0"/>
                </a:lnTo>
                <a:lnTo>
                  <a:pt x="7201260" y="2403420"/>
                </a:lnTo>
                <a:lnTo>
                  <a:pt x="0" y="2403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343950" y="5718515"/>
            <a:ext cx="6922688" cy="2310447"/>
          </a:xfrm>
          <a:custGeom>
            <a:avLst/>
            <a:gdLst/>
            <a:ahLst/>
            <a:cxnLst/>
            <a:rect r="r" b="b" t="t" l="l"/>
            <a:pathLst>
              <a:path h="2310447" w="6922688">
                <a:moveTo>
                  <a:pt x="0" y="0"/>
                </a:moveTo>
                <a:lnTo>
                  <a:pt x="6922688" y="0"/>
                </a:lnTo>
                <a:lnTo>
                  <a:pt x="6922688" y="2310447"/>
                </a:lnTo>
                <a:lnTo>
                  <a:pt x="0" y="23104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061147" y="-49958"/>
            <a:ext cx="16103366" cy="10641377"/>
          </a:xfrm>
          <a:custGeom>
            <a:avLst/>
            <a:gdLst/>
            <a:ahLst/>
            <a:cxnLst/>
            <a:rect r="r" b="b" t="t" l="l"/>
            <a:pathLst>
              <a:path h="10641377" w="16103366">
                <a:moveTo>
                  <a:pt x="0" y="0"/>
                </a:moveTo>
                <a:lnTo>
                  <a:pt x="16103366" y="0"/>
                </a:lnTo>
                <a:lnTo>
                  <a:pt x="16103366" y="10641377"/>
                </a:lnTo>
                <a:lnTo>
                  <a:pt x="0" y="10641377"/>
                </a:lnTo>
                <a:lnTo>
                  <a:pt x="0" y="0"/>
                </a:lnTo>
                <a:close/>
              </a:path>
            </a:pathLst>
          </a:custGeom>
          <a:blipFill>
            <a:blip r:embed="rId5"/>
            <a:stretch>
              <a:fillRect l="-23854" t="0" r="-24644" b="0"/>
            </a:stretch>
          </a:blipFill>
        </p:spPr>
      </p:sp>
      <p:sp>
        <p:nvSpPr>
          <p:cNvPr name="TextBox 8" id="8"/>
          <p:cNvSpPr txBox="true"/>
          <p:nvPr/>
        </p:nvSpPr>
        <p:spPr>
          <a:xfrm rot="0">
            <a:off x="5570196" y="409682"/>
            <a:ext cx="7765345" cy="834781"/>
          </a:xfrm>
          <a:prstGeom prst="rect">
            <a:avLst/>
          </a:prstGeom>
        </p:spPr>
        <p:txBody>
          <a:bodyPr anchor="t" rtlCol="false" tIns="0" lIns="0" bIns="0" rIns="0">
            <a:spAutoFit/>
          </a:bodyPr>
          <a:lstStyle/>
          <a:p>
            <a:pPr algn="ctr">
              <a:lnSpc>
                <a:spcPts val="6473"/>
              </a:lnSpc>
            </a:pPr>
            <a:r>
              <a:rPr lang="en-US" sz="5728">
                <a:solidFill>
                  <a:srgbClr val="FFFFFF"/>
                </a:solidFill>
                <a:latin typeface="Open Sauce Heavy"/>
                <a:ea typeface="Open Sauce Heavy"/>
                <a:cs typeface="Open Sauce Heavy"/>
                <a:sym typeface="Open Sauce Heavy"/>
              </a:rPr>
              <a:t>Recommendations</a:t>
            </a:r>
          </a:p>
        </p:txBody>
      </p:sp>
      <p:sp>
        <p:nvSpPr>
          <p:cNvPr name="TextBox 9" id="9"/>
          <p:cNvSpPr txBox="true"/>
          <p:nvPr/>
        </p:nvSpPr>
        <p:spPr>
          <a:xfrm rot="0">
            <a:off x="6879561" y="1983545"/>
            <a:ext cx="4934270" cy="1244414"/>
          </a:xfrm>
          <a:prstGeom prst="rect">
            <a:avLst/>
          </a:prstGeom>
        </p:spPr>
        <p:txBody>
          <a:bodyPr anchor="t" rtlCol="false" tIns="0" lIns="0" bIns="0" rIns="0">
            <a:spAutoFit/>
          </a:bodyPr>
          <a:lstStyle/>
          <a:p>
            <a:pPr algn="ctr">
              <a:lnSpc>
                <a:spcPts val="1947"/>
              </a:lnSpc>
              <a:spcBef>
                <a:spcPct val="0"/>
              </a:spcBef>
            </a:pPr>
            <a:r>
              <a:rPr lang="en-US" sz="1391">
                <a:solidFill>
                  <a:srgbClr val="000000"/>
                </a:solidFill>
                <a:latin typeface="Canva Sans 1"/>
                <a:ea typeface="Canva Sans 1"/>
                <a:cs typeface="Canva Sans 1"/>
                <a:sym typeface="Canva Sans 1"/>
              </a:rPr>
              <a:t>Healthcare professionals should prioritize cardiovascular screenings and preventive measures for patients over the age of 50. Regular check-ups, lifestyle counseling, and early intervention can help mitigate risks associated with aging</a:t>
            </a:r>
          </a:p>
        </p:txBody>
      </p:sp>
      <p:sp>
        <p:nvSpPr>
          <p:cNvPr name="Freeform 10" id="10"/>
          <p:cNvSpPr/>
          <p:nvPr/>
        </p:nvSpPr>
        <p:spPr>
          <a:xfrm flipH="false" flipV="false" rot="0">
            <a:off x="14863518" y="-177188"/>
            <a:ext cx="4298770" cy="10641377"/>
          </a:xfrm>
          <a:custGeom>
            <a:avLst/>
            <a:gdLst/>
            <a:ahLst/>
            <a:cxnLst/>
            <a:rect r="r" b="b" t="t" l="l"/>
            <a:pathLst>
              <a:path h="10641377" w="4298770">
                <a:moveTo>
                  <a:pt x="0" y="0"/>
                </a:moveTo>
                <a:lnTo>
                  <a:pt x="4298770" y="0"/>
                </a:lnTo>
                <a:lnTo>
                  <a:pt x="4298770" y="10641376"/>
                </a:lnTo>
                <a:lnTo>
                  <a:pt x="0" y="10641376"/>
                </a:lnTo>
                <a:lnTo>
                  <a:pt x="0" y="0"/>
                </a:lnTo>
                <a:close/>
              </a:path>
            </a:pathLst>
          </a:custGeom>
          <a:blipFill>
            <a:blip r:embed="rId5"/>
            <a:stretch>
              <a:fillRect l="-77894" t="0" r="-378385" b="0"/>
            </a:stretch>
          </a:blipFill>
        </p:spPr>
      </p:sp>
      <p:sp>
        <p:nvSpPr>
          <p:cNvPr name="TextBox 11" id="11"/>
          <p:cNvSpPr txBox="true"/>
          <p:nvPr/>
        </p:nvSpPr>
        <p:spPr>
          <a:xfrm rot="0">
            <a:off x="6901117" y="4242719"/>
            <a:ext cx="5249954" cy="1055022"/>
          </a:xfrm>
          <a:prstGeom prst="rect">
            <a:avLst/>
          </a:prstGeom>
        </p:spPr>
        <p:txBody>
          <a:bodyPr anchor="t" rtlCol="false" tIns="0" lIns="0" bIns="0" rIns="0">
            <a:spAutoFit/>
          </a:bodyPr>
          <a:lstStyle/>
          <a:p>
            <a:pPr algn="ctr">
              <a:lnSpc>
                <a:spcPts val="2064"/>
              </a:lnSpc>
              <a:spcBef>
                <a:spcPct val="0"/>
              </a:spcBef>
            </a:pPr>
            <a:r>
              <a:rPr lang="en-US" sz="1474">
                <a:solidFill>
                  <a:srgbClr val="000000"/>
                </a:solidFill>
                <a:latin typeface="Canva Sans 1"/>
                <a:ea typeface="Canva Sans 1"/>
                <a:cs typeface="Canva Sans 1"/>
                <a:sym typeface="Canva Sans 1"/>
              </a:rPr>
              <a:t>Emphasize smoking cessation programs for current smokers to reduce their risk of heart disease. For former smokers, focus on maintaining healthy habits to prevent recurrence of heart disease</a:t>
            </a:r>
          </a:p>
        </p:txBody>
      </p:sp>
      <p:sp>
        <p:nvSpPr>
          <p:cNvPr name="TextBox 12" id="12"/>
          <p:cNvSpPr txBox="true"/>
          <p:nvPr/>
        </p:nvSpPr>
        <p:spPr>
          <a:xfrm rot="0">
            <a:off x="6857777" y="6154287"/>
            <a:ext cx="5293294" cy="999251"/>
          </a:xfrm>
          <a:prstGeom prst="rect">
            <a:avLst/>
          </a:prstGeom>
        </p:spPr>
        <p:txBody>
          <a:bodyPr anchor="t" rtlCol="false" tIns="0" lIns="0" bIns="0" rIns="0">
            <a:spAutoFit/>
          </a:bodyPr>
          <a:lstStyle/>
          <a:p>
            <a:pPr algn="ctr">
              <a:lnSpc>
                <a:spcPts val="1950"/>
              </a:lnSpc>
              <a:spcBef>
                <a:spcPct val="0"/>
              </a:spcBef>
            </a:pPr>
            <a:r>
              <a:rPr lang="en-US" sz="1393">
                <a:solidFill>
                  <a:srgbClr val="000000"/>
                </a:solidFill>
                <a:latin typeface="Canva Sans 1"/>
                <a:ea typeface="Canva Sans 1"/>
                <a:cs typeface="Canva Sans 1"/>
                <a:sym typeface="Canva Sans 1"/>
              </a:rPr>
              <a:t>Conduct comprehensive assessments that include blood pressure monitoring, heart rate evaluation, and blood sugar tests. Understanding these interrelationships can aid in early detection and tailored treatment plans for individuals at risk</a:t>
            </a:r>
          </a:p>
        </p:txBody>
      </p:sp>
      <p:sp>
        <p:nvSpPr>
          <p:cNvPr name="TextBox 13" id="13"/>
          <p:cNvSpPr txBox="true"/>
          <p:nvPr/>
        </p:nvSpPr>
        <p:spPr>
          <a:xfrm rot="0">
            <a:off x="6857777" y="8362337"/>
            <a:ext cx="5809461" cy="1092048"/>
          </a:xfrm>
          <a:prstGeom prst="rect">
            <a:avLst/>
          </a:prstGeom>
        </p:spPr>
        <p:txBody>
          <a:bodyPr anchor="t" rtlCol="false" tIns="0" lIns="0" bIns="0" rIns="0">
            <a:spAutoFit/>
          </a:bodyPr>
          <a:lstStyle/>
          <a:p>
            <a:pPr algn="ctr">
              <a:lnSpc>
                <a:spcPts val="2140"/>
              </a:lnSpc>
              <a:spcBef>
                <a:spcPct val="0"/>
              </a:spcBef>
            </a:pPr>
            <a:r>
              <a:rPr lang="en-US" sz="1529">
                <a:solidFill>
                  <a:srgbClr val="000000"/>
                </a:solidFill>
                <a:latin typeface="Canva Sans 1"/>
                <a:ea typeface="Canva Sans 1"/>
                <a:cs typeface="Canva Sans 1"/>
                <a:sym typeface="Canva Sans 1"/>
              </a:rPr>
              <a:t>Educate patients about the impact of age, smoking habits, and cholesterol levels on heart health. Encourage lifestyle modifications such as healthy diet choices, regular exercise, and stress management.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107269" y="3906631"/>
            <a:ext cx="6073462" cy="1035574"/>
          </a:xfrm>
          <a:prstGeom prst="rect">
            <a:avLst/>
          </a:prstGeom>
        </p:spPr>
        <p:txBody>
          <a:bodyPr anchor="t" rtlCol="false" tIns="0" lIns="0" bIns="0" rIns="0">
            <a:spAutoFit/>
          </a:bodyPr>
          <a:lstStyle/>
          <a:p>
            <a:pPr algn="ctr">
              <a:lnSpc>
                <a:spcPts val="8140"/>
              </a:lnSpc>
            </a:pPr>
            <a:r>
              <a:rPr lang="en-US" sz="7204">
                <a:solidFill>
                  <a:srgbClr val="FFFFFF"/>
                </a:solidFill>
                <a:latin typeface="Open Sauce Heavy"/>
                <a:ea typeface="Open Sauce Heavy"/>
                <a:cs typeface="Open Sauce Heavy"/>
                <a:sym typeface="Open Sauce Heav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grpSp>
        <p:nvGrpSpPr>
          <p:cNvPr name="Group 3" id="3"/>
          <p:cNvGrpSpPr/>
          <p:nvPr/>
        </p:nvGrpSpPr>
        <p:grpSpPr>
          <a:xfrm rot="0">
            <a:off x="8063139" y="2335110"/>
            <a:ext cx="11813113" cy="1181311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D4E3">
                <a:alpha val="58824"/>
              </a:srgbClr>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6" id="6"/>
          <p:cNvGrpSpPr/>
          <p:nvPr/>
        </p:nvGrpSpPr>
        <p:grpSpPr>
          <a:xfrm rot="0">
            <a:off x="-1023364" y="-514350"/>
            <a:ext cx="4058393" cy="40583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3D8DD">
                <a:alpha val="58824"/>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9" id="9"/>
          <p:cNvGrpSpPr/>
          <p:nvPr/>
        </p:nvGrpSpPr>
        <p:grpSpPr>
          <a:xfrm rot="0">
            <a:off x="1733719" y="1278207"/>
            <a:ext cx="2113807" cy="211380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3D8DD">
                <a:alpha val="56863"/>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sp>
        <p:nvSpPr>
          <p:cNvPr name="TextBox 12" id="12"/>
          <p:cNvSpPr txBox="true"/>
          <p:nvPr/>
        </p:nvSpPr>
        <p:spPr>
          <a:xfrm rot="0">
            <a:off x="4792528" y="3063605"/>
            <a:ext cx="8702944" cy="982992"/>
          </a:xfrm>
          <a:prstGeom prst="rect">
            <a:avLst/>
          </a:prstGeom>
        </p:spPr>
        <p:txBody>
          <a:bodyPr anchor="t" rtlCol="false" tIns="0" lIns="0" bIns="0" rIns="0">
            <a:spAutoFit/>
          </a:bodyPr>
          <a:lstStyle/>
          <a:p>
            <a:pPr algn="ctr">
              <a:lnSpc>
                <a:spcPts val="7521"/>
              </a:lnSpc>
            </a:pPr>
            <a:r>
              <a:rPr lang="en-US" sz="6656">
                <a:solidFill>
                  <a:srgbClr val="FFFFFF"/>
                </a:solidFill>
                <a:latin typeface="Raleway 1 Heavy"/>
                <a:ea typeface="Raleway 1 Heavy"/>
                <a:cs typeface="Raleway 1 Heavy"/>
                <a:sym typeface="Raleway 1 Heavy"/>
              </a:rPr>
              <a:t>Problem Statment</a:t>
            </a:r>
          </a:p>
        </p:txBody>
      </p:sp>
      <p:sp>
        <p:nvSpPr>
          <p:cNvPr name="TextBox 13" id="13"/>
          <p:cNvSpPr txBox="true"/>
          <p:nvPr/>
        </p:nvSpPr>
        <p:spPr>
          <a:xfrm rot="0">
            <a:off x="3512945" y="4314825"/>
            <a:ext cx="11975661" cy="2656979"/>
          </a:xfrm>
          <a:prstGeom prst="rect">
            <a:avLst/>
          </a:prstGeom>
        </p:spPr>
        <p:txBody>
          <a:bodyPr anchor="t" rtlCol="false" tIns="0" lIns="0" bIns="0" rIns="0">
            <a:spAutoFit/>
          </a:bodyPr>
          <a:lstStyle/>
          <a:p>
            <a:pPr algn="ctr">
              <a:lnSpc>
                <a:spcPts val="4200"/>
              </a:lnSpc>
            </a:pPr>
            <a:r>
              <a:rPr lang="en-US" sz="3000">
                <a:solidFill>
                  <a:srgbClr val="FFFFFF"/>
                </a:solidFill>
                <a:latin typeface="Raleway 1 Bold"/>
                <a:ea typeface="Raleway 1 Bold"/>
                <a:cs typeface="Raleway 1 Bold"/>
                <a:sym typeface="Raleway 1 Bold"/>
              </a:rPr>
              <a:t>Despite advancements in healthcare, heart disease remains a leading cause of mortality worldwide. Developing an accurate predictive model is crucial for early detection and intervention, particularly in identifying high-risk individuals based on key demographic and health-related factors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grpSp>
        <p:nvGrpSpPr>
          <p:cNvPr name="Group 3" id="3"/>
          <p:cNvGrpSpPr/>
          <p:nvPr/>
        </p:nvGrpSpPr>
        <p:grpSpPr>
          <a:xfrm rot="0">
            <a:off x="-4021763" y="-857417"/>
            <a:ext cx="11966621" cy="1196662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3D8DD">
                <a:alpha val="80000"/>
              </a:srgbClr>
            </a:solidFill>
            <a:ln w="28575" cap="rnd">
              <a:solidFill>
                <a:srgbClr val="788D3A">
                  <a:alpha val="80000"/>
                </a:srgbClr>
              </a:solidFill>
              <a:prstDash val="solid"/>
              <a:round/>
            </a:ln>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marL="0" indent="0" lvl="0">
                <a:lnSpc>
                  <a:spcPts val="3303"/>
                </a:lnSpc>
                <a:spcBef>
                  <a:spcPct val="0"/>
                </a:spcBef>
              </a:pPr>
            </a:p>
          </p:txBody>
        </p:sp>
      </p:grpSp>
      <p:grpSp>
        <p:nvGrpSpPr>
          <p:cNvPr name="Group 6" id="6"/>
          <p:cNvGrpSpPr/>
          <p:nvPr/>
        </p:nvGrpSpPr>
        <p:grpSpPr>
          <a:xfrm rot="0">
            <a:off x="6810466" y="7336917"/>
            <a:ext cx="1068864" cy="106886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488A1"/>
            </a:solidFill>
            <a:ln w="28575" cap="rnd">
              <a:solidFill>
                <a:srgbClr val="C4E7EF"/>
              </a:solidFill>
              <a:prstDash val="solid"/>
              <a:round/>
            </a:ln>
          </p:spPr>
        </p:sp>
        <p:sp>
          <p:nvSpPr>
            <p:cNvPr name="TextBox 8" id="8"/>
            <p:cNvSpPr txBox="true"/>
            <p:nvPr/>
          </p:nvSpPr>
          <p:spPr>
            <a:xfrm>
              <a:off x="76200" y="28575"/>
              <a:ext cx="660400" cy="708025"/>
            </a:xfrm>
            <a:prstGeom prst="rect">
              <a:avLst/>
            </a:prstGeom>
          </p:spPr>
          <p:txBody>
            <a:bodyPr anchor="ctr" rtlCol="false" tIns="71438" lIns="71438" bIns="71438" rIns="71438"/>
            <a:lstStyle/>
            <a:p>
              <a:pPr algn="ctr" marL="0" indent="0" lvl="0">
                <a:lnSpc>
                  <a:spcPts val="3303"/>
                </a:lnSpc>
                <a:spcBef>
                  <a:spcPct val="0"/>
                </a:spcBef>
              </a:pPr>
            </a:p>
          </p:txBody>
        </p:sp>
      </p:grpSp>
      <p:grpSp>
        <p:nvGrpSpPr>
          <p:cNvPr name="Group 9" id="9"/>
          <p:cNvGrpSpPr/>
          <p:nvPr/>
        </p:nvGrpSpPr>
        <p:grpSpPr>
          <a:xfrm rot="0">
            <a:off x="7512030" y="5518158"/>
            <a:ext cx="1068864" cy="106886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488A1"/>
            </a:solidFill>
            <a:ln w="28575" cap="rnd">
              <a:solidFill>
                <a:srgbClr val="C4E7EF"/>
              </a:solidFill>
              <a:prstDash val="solid"/>
              <a:round/>
            </a:ln>
          </p:spPr>
        </p:sp>
        <p:sp>
          <p:nvSpPr>
            <p:cNvPr name="TextBox 11" id="11"/>
            <p:cNvSpPr txBox="true"/>
            <p:nvPr/>
          </p:nvSpPr>
          <p:spPr>
            <a:xfrm>
              <a:off x="76200" y="28575"/>
              <a:ext cx="660400" cy="708025"/>
            </a:xfrm>
            <a:prstGeom prst="rect">
              <a:avLst/>
            </a:prstGeom>
          </p:spPr>
          <p:txBody>
            <a:bodyPr anchor="ctr" rtlCol="false" tIns="71438" lIns="71438" bIns="71438" rIns="71438"/>
            <a:lstStyle/>
            <a:p>
              <a:pPr algn="ctr" marL="0" indent="0" lvl="0">
                <a:lnSpc>
                  <a:spcPts val="3303"/>
                </a:lnSpc>
                <a:spcBef>
                  <a:spcPct val="0"/>
                </a:spcBef>
              </a:pPr>
            </a:p>
          </p:txBody>
        </p:sp>
      </p:grpSp>
      <p:grpSp>
        <p:nvGrpSpPr>
          <p:cNvPr name="Group 12" id="12"/>
          <p:cNvGrpSpPr/>
          <p:nvPr/>
        </p:nvGrpSpPr>
        <p:grpSpPr>
          <a:xfrm rot="0">
            <a:off x="7244139" y="3725989"/>
            <a:ext cx="1068864" cy="106886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488A1"/>
            </a:solidFill>
            <a:ln w="28575" cap="rnd">
              <a:solidFill>
                <a:srgbClr val="C4E7EF"/>
              </a:solidFill>
              <a:prstDash val="solid"/>
              <a:round/>
            </a:ln>
          </p:spPr>
        </p:sp>
        <p:sp>
          <p:nvSpPr>
            <p:cNvPr name="TextBox 14" id="14"/>
            <p:cNvSpPr txBox="true"/>
            <p:nvPr/>
          </p:nvSpPr>
          <p:spPr>
            <a:xfrm>
              <a:off x="76200" y="28575"/>
              <a:ext cx="660400" cy="708025"/>
            </a:xfrm>
            <a:prstGeom prst="rect">
              <a:avLst/>
            </a:prstGeom>
          </p:spPr>
          <p:txBody>
            <a:bodyPr anchor="ctr" rtlCol="false" tIns="71438" lIns="71438" bIns="71438" rIns="71438"/>
            <a:lstStyle/>
            <a:p>
              <a:pPr algn="ctr" marL="0" indent="0" lvl="0">
                <a:lnSpc>
                  <a:spcPts val="3303"/>
                </a:lnSpc>
                <a:spcBef>
                  <a:spcPct val="0"/>
                </a:spcBef>
              </a:pPr>
            </a:p>
          </p:txBody>
        </p:sp>
      </p:grpSp>
      <p:grpSp>
        <p:nvGrpSpPr>
          <p:cNvPr name="Group 15" id="15"/>
          <p:cNvGrpSpPr/>
          <p:nvPr/>
        </p:nvGrpSpPr>
        <p:grpSpPr>
          <a:xfrm rot="0">
            <a:off x="6575762" y="1937791"/>
            <a:ext cx="1068864" cy="106886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488A1"/>
            </a:solidFill>
            <a:ln w="28575" cap="rnd">
              <a:solidFill>
                <a:srgbClr val="C4E7EF"/>
              </a:solidFill>
              <a:prstDash val="solid"/>
              <a:round/>
            </a:ln>
          </p:spPr>
        </p:sp>
        <p:sp>
          <p:nvSpPr>
            <p:cNvPr name="TextBox 17" id="17"/>
            <p:cNvSpPr txBox="true"/>
            <p:nvPr/>
          </p:nvSpPr>
          <p:spPr>
            <a:xfrm>
              <a:off x="76200" y="28575"/>
              <a:ext cx="660400" cy="708025"/>
            </a:xfrm>
            <a:prstGeom prst="rect">
              <a:avLst/>
            </a:prstGeom>
          </p:spPr>
          <p:txBody>
            <a:bodyPr anchor="ctr" rtlCol="false" tIns="71438" lIns="71438" bIns="71438" rIns="71438"/>
            <a:lstStyle/>
            <a:p>
              <a:pPr algn="ctr" marL="0" indent="0" lvl="0">
                <a:lnSpc>
                  <a:spcPts val="3303"/>
                </a:lnSpc>
                <a:spcBef>
                  <a:spcPct val="0"/>
                </a:spcBef>
              </a:pPr>
            </a:p>
          </p:txBody>
        </p:sp>
      </p:grpSp>
      <p:grpSp>
        <p:nvGrpSpPr>
          <p:cNvPr name="Group 18" id="18"/>
          <p:cNvGrpSpPr/>
          <p:nvPr/>
        </p:nvGrpSpPr>
        <p:grpSpPr>
          <a:xfrm rot="0">
            <a:off x="9711987" y="5316235"/>
            <a:ext cx="6854501" cy="1501285"/>
            <a:chOff x="0" y="0"/>
            <a:chExt cx="1414146" cy="309729"/>
          </a:xfrm>
        </p:grpSpPr>
        <p:sp>
          <p:nvSpPr>
            <p:cNvPr name="Freeform 19" id="19"/>
            <p:cNvSpPr/>
            <p:nvPr/>
          </p:nvSpPr>
          <p:spPr>
            <a:xfrm flipH="false" flipV="false" rot="0">
              <a:off x="0" y="0"/>
              <a:ext cx="1414146" cy="309729"/>
            </a:xfrm>
            <a:custGeom>
              <a:avLst/>
              <a:gdLst/>
              <a:ahLst/>
              <a:cxnLst/>
              <a:rect r="r" b="b" t="t" l="l"/>
              <a:pathLst>
                <a:path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rgbClr val="B0D4E3">
                <a:alpha val="80000"/>
              </a:srgbClr>
            </a:solidFill>
            <a:ln w="28575" cap="rnd">
              <a:solidFill>
                <a:srgbClr val="C4E7EF">
                  <a:alpha val="80000"/>
                </a:srgbClr>
              </a:solidFill>
              <a:prstDash val="solid"/>
              <a:round/>
            </a:ln>
          </p:spPr>
        </p:sp>
        <p:sp>
          <p:nvSpPr>
            <p:cNvPr name="TextBox 20" id="20"/>
            <p:cNvSpPr txBox="true"/>
            <p:nvPr/>
          </p:nvSpPr>
          <p:spPr>
            <a:xfrm>
              <a:off x="0" y="-47625"/>
              <a:ext cx="1414146" cy="357354"/>
            </a:xfrm>
            <a:prstGeom prst="rect">
              <a:avLst/>
            </a:prstGeom>
          </p:spPr>
          <p:txBody>
            <a:bodyPr anchor="ctr" rtlCol="false" tIns="64851" lIns="64851" bIns="64851" rIns="64851"/>
            <a:lstStyle/>
            <a:p>
              <a:pPr algn="ctr" marL="0" indent="0" lvl="0">
                <a:lnSpc>
                  <a:spcPts val="3303"/>
                </a:lnSpc>
                <a:spcBef>
                  <a:spcPct val="0"/>
                </a:spcBef>
              </a:pPr>
            </a:p>
          </p:txBody>
        </p:sp>
      </p:grpSp>
      <p:grpSp>
        <p:nvGrpSpPr>
          <p:cNvPr name="Group 21" id="21"/>
          <p:cNvGrpSpPr/>
          <p:nvPr/>
        </p:nvGrpSpPr>
        <p:grpSpPr>
          <a:xfrm rot="0">
            <a:off x="8771394" y="1721581"/>
            <a:ext cx="6854501" cy="1501285"/>
            <a:chOff x="0" y="0"/>
            <a:chExt cx="1414146" cy="309729"/>
          </a:xfrm>
        </p:grpSpPr>
        <p:sp>
          <p:nvSpPr>
            <p:cNvPr name="Freeform 22" id="22"/>
            <p:cNvSpPr/>
            <p:nvPr/>
          </p:nvSpPr>
          <p:spPr>
            <a:xfrm flipH="false" flipV="false" rot="0">
              <a:off x="0" y="0"/>
              <a:ext cx="1414146" cy="309729"/>
            </a:xfrm>
            <a:custGeom>
              <a:avLst/>
              <a:gdLst/>
              <a:ahLst/>
              <a:cxnLst/>
              <a:rect r="r" b="b" t="t" l="l"/>
              <a:pathLst>
                <a:path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rgbClr val="C3D8DD">
                <a:alpha val="80000"/>
              </a:srgbClr>
            </a:solidFill>
            <a:ln w="28575" cap="rnd">
              <a:solidFill>
                <a:srgbClr val="C4E7EF">
                  <a:alpha val="80000"/>
                </a:srgbClr>
              </a:solidFill>
              <a:prstDash val="solid"/>
              <a:round/>
            </a:ln>
          </p:spPr>
        </p:sp>
        <p:sp>
          <p:nvSpPr>
            <p:cNvPr name="TextBox 23" id="23"/>
            <p:cNvSpPr txBox="true"/>
            <p:nvPr/>
          </p:nvSpPr>
          <p:spPr>
            <a:xfrm>
              <a:off x="0" y="-47625"/>
              <a:ext cx="1414146" cy="357354"/>
            </a:xfrm>
            <a:prstGeom prst="rect">
              <a:avLst/>
            </a:prstGeom>
          </p:spPr>
          <p:txBody>
            <a:bodyPr anchor="ctr" rtlCol="false" tIns="64851" lIns="64851" bIns="64851" rIns="64851"/>
            <a:lstStyle/>
            <a:p>
              <a:pPr algn="ctr" marL="0" indent="0" lvl="0">
                <a:lnSpc>
                  <a:spcPts val="3303"/>
                </a:lnSpc>
                <a:spcBef>
                  <a:spcPct val="0"/>
                </a:spcBef>
              </a:pPr>
            </a:p>
          </p:txBody>
        </p:sp>
      </p:grpSp>
      <p:grpSp>
        <p:nvGrpSpPr>
          <p:cNvPr name="Group 24" id="24"/>
          <p:cNvGrpSpPr/>
          <p:nvPr/>
        </p:nvGrpSpPr>
        <p:grpSpPr>
          <a:xfrm rot="0">
            <a:off x="9439772" y="3509779"/>
            <a:ext cx="6854501" cy="1501285"/>
            <a:chOff x="0" y="0"/>
            <a:chExt cx="1414146" cy="309729"/>
          </a:xfrm>
        </p:grpSpPr>
        <p:sp>
          <p:nvSpPr>
            <p:cNvPr name="Freeform 25" id="25"/>
            <p:cNvSpPr/>
            <p:nvPr/>
          </p:nvSpPr>
          <p:spPr>
            <a:xfrm flipH="false" flipV="false" rot="0">
              <a:off x="0" y="0"/>
              <a:ext cx="1414146" cy="309729"/>
            </a:xfrm>
            <a:custGeom>
              <a:avLst/>
              <a:gdLst/>
              <a:ahLst/>
              <a:cxnLst/>
              <a:rect r="r" b="b" t="t" l="l"/>
              <a:pathLst>
                <a:path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rgbClr val="C3D8DD">
                <a:alpha val="80000"/>
              </a:srgbClr>
            </a:solidFill>
            <a:ln w="28575" cap="rnd">
              <a:solidFill>
                <a:srgbClr val="C4E7EF">
                  <a:alpha val="80000"/>
                </a:srgbClr>
              </a:solidFill>
              <a:prstDash val="solid"/>
              <a:round/>
            </a:ln>
          </p:spPr>
        </p:sp>
        <p:sp>
          <p:nvSpPr>
            <p:cNvPr name="TextBox 26" id="26"/>
            <p:cNvSpPr txBox="true"/>
            <p:nvPr/>
          </p:nvSpPr>
          <p:spPr>
            <a:xfrm>
              <a:off x="0" y="-47625"/>
              <a:ext cx="1414146" cy="357354"/>
            </a:xfrm>
            <a:prstGeom prst="rect">
              <a:avLst/>
            </a:prstGeom>
          </p:spPr>
          <p:txBody>
            <a:bodyPr anchor="ctr" rtlCol="false" tIns="64851" lIns="64851" bIns="64851" rIns="64851"/>
            <a:lstStyle/>
            <a:p>
              <a:pPr algn="ctr" marL="0" indent="0" lvl="0">
                <a:lnSpc>
                  <a:spcPts val="3303"/>
                </a:lnSpc>
                <a:spcBef>
                  <a:spcPct val="0"/>
                </a:spcBef>
              </a:pPr>
            </a:p>
          </p:txBody>
        </p:sp>
      </p:grpSp>
      <p:grpSp>
        <p:nvGrpSpPr>
          <p:cNvPr name="Group 27" id="27"/>
          <p:cNvGrpSpPr/>
          <p:nvPr/>
        </p:nvGrpSpPr>
        <p:grpSpPr>
          <a:xfrm rot="0">
            <a:off x="9439772" y="7120706"/>
            <a:ext cx="6854501" cy="1501285"/>
            <a:chOff x="0" y="0"/>
            <a:chExt cx="1414146" cy="309729"/>
          </a:xfrm>
        </p:grpSpPr>
        <p:sp>
          <p:nvSpPr>
            <p:cNvPr name="Freeform 28" id="28"/>
            <p:cNvSpPr/>
            <p:nvPr/>
          </p:nvSpPr>
          <p:spPr>
            <a:xfrm flipH="false" flipV="false" rot="0">
              <a:off x="0" y="0"/>
              <a:ext cx="1414146" cy="309729"/>
            </a:xfrm>
            <a:custGeom>
              <a:avLst/>
              <a:gdLst/>
              <a:ahLst/>
              <a:cxnLst/>
              <a:rect r="r" b="b" t="t" l="l"/>
              <a:pathLst>
                <a:path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rgbClr val="B0D4E3">
                <a:alpha val="80000"/>
              </a:srgbClr>
            </a:solidFill>
            <a:ln w="28575" cap="rnd">
              <a:solidFill>
                <a:srgbClr val="C4E7EF">
                  <a:alpha val="80000"/>
                </a:srgbClr>
              </a:solidFill>
              <a:prstDash val="solid"/>
              <a:round/>
            </a:ln>
          </p:spPr>
        </p:sp>
        <p:sp>
          <p:nvSpPr>
            <p:cNvPr name="TextBox 29" id="29"/>
            <p:cNvSpPr txBox="true"/>
            <p:nvPr/>
          </p:nvSpPr>
          <p:spPr>
            <a:xfrm>
              <a:off x="0" y="-47625"/>
              <a:ext cx="1414146" cy="357354"/>
            </a:xfrm>
            <a:prstGeom prst="rect">
              <a:avLst/>
            </a:prstGeom>
          </p:spPr>
          <p:txBody>
            <a:bodyPr anchor="ctr" rtlCol="false" tIns="64851" lIns="64851" bIns="64851" rIns="64851"/>
            <a:lstStyle/>
            <a:p>
              <a:pPr algn="ctr" marL="0" indent="0" lvl="0">
                <a:lnSpc>
                  <a:spcPts val="3303"/>
                </a:lnSpc>
                <a:spcBef>
                  <a:spcPct val="0"/>
                </a:spcBef>
              </a:pPr>
            </a:p>
          </p:txBody>
        </p:sp>
      </p:grpSp>
      <p:sp>
        <p:nvSpPr>
          <p:cNvPr name="AutoShape 30" id="30"/>
          <p:cNvSpPr/>
          <p:nvPr/>
        </p:nvSpPr>
        <p:spPr>
          <a:xfrm>
            <a:off x="7644626" y="2462698"/>
            <a:ext cx="1126768" cy="9525"/>
          </a:xfrm>
          <a:prstGeom prst="line">
            <a:avLst/>
          </a:prstGeom>
          <a:ln cap="flat" w="19050">
            <a:solidFill>
              <a:srgbClr val="C4E7EF"/>
            </a:solidFill>
            <a:prstDash val="solid"/>
            <a:headEnd type="none" len="sm" w="sm"/>
            <a:tailEnd type="none" len="sm" w="sm"/>
          </a:ln>
        </p:spPr>
      </p:sp>
      <p:sp>
        <p:nvSpPr>
          <p:cNvPr name="AutoShape 31" id="31"/>
          <p:cNvSpPr/>
          <p:nvPr/>
        </p:nvSpPr>
        <p:spPr>
          <a:xfrm>
            <a:off x="8313084" y="4269946"/>
            <a:ext cx="1126768" cy="9525"/>
          </a:xfrm>
          <a:prstGeom prst="line">
            <a:avLst/>
          </a:prstGeom>
          <a:ln cap="flat" w="19050">
            <a:solidFill>
              <a:srgbClr val="C4E7EF"/>
            </a:solidFill>
            <a:prstDash val="solid"/>
            <a:headEnd type="none" len="sm" w="sm"/>
            <a:tailEnd type="none" len="sm" w="sm"/>
          </a:ln>
        </p:spPr>
      </p:sp>
      <p:sp>
        <p:nvSpPr>
          <p:cNvPr name="AutoShape 32" id="32"/>
          <p:cNvSpPr/>
          <p:nvPr/>
        </p:nvSpPr>
        <p:spPr>
          <a:xfrm>
            <a:off x="8580975" y="6047828"/>
            <a:ext cx="1126768" cy="9525"/>
          </a:xfrm>
          <a:prstGeom prst="line">
            <a:avLst/>
          </a:prstGeom>
          <a:ln cap="flat" w="19050">
            <a:solidFill>
              <a:srgbClr val="C4E7EF"/>
            </a:solidFill>
            <a:prstDash val="solid"/>
            <a:headEnd type="none" len="sm" w="sm"/>
            <a:tailEnd type="none" len="sm" w="sm"/>
          </a:ln>
        </p:spPr>
      </p:sp>
      <p:sp>
        <p:nvSpPr>
          <p:cNvPr name="AutoShape 33" id="33"/>
          <p:cNvSpPr/>
          <p:nvPr/>
        </p:nvSpPr>
        <p:spPr>
          <a:xfrm flipV="true">
            <a:off x="7669756" y="7861824"/>
            <a:ext cx="1770097" cy="9525"/>
          </a:xfrm>
          <a:prstGeom prst="line">
            <a:avLst/>
          </a:prstGeom>
          <a:ln cap="flat" w="19050">
            <a:solidFill>
              <a:srgbClr val="C4E7EF"/>
            </a:solidFill>
            <a:prstDash val="solid"/>
            <a:headEnd type="none" len="sm" w="sm"/>
            <a:tailEnd type="none" len="sm" w="sm"/>
          </a:ln>
        </p:spPr>
      </p:sp>
      <p:grpSp>
        <p:nvGrpSpPr>
          <p:cNvPr name="Group 34" id="34"/>
          <p:cNvGrpSpPr/>
          <p:nvPr/>
        </p:nvGrpSpPr>
        <p:grpSpPr>
          <a:xfrm rot="0">
            <a:off x="17541391" y="-1631791"/>
            <a:ext cx="1909010" cy="12636091"/>
            <a:chOff x="0" y="0"/>
            <a:chExt cx="502785" cy="3328024"/>
          </a:xfrm>
        </p:grpSpPr>
        <p:sp>
          <p:nvSpPr>
            <p:cNvPr name="Freeform 35" id="35"/>
            <p:cNvSpPr/>
            <p:nvPr/>
          </p:nvSpPr>
          <p:spPr>
            <a:xfrm flipH="false" flipV="false" rot="0">
              <a:off x="0" y="0"/>
              <a:ext cx="502785" cy="3328024"/>
            </a:xfrm>
            <a:custGeom>
              <a:avLst/>
              <a:gdLst/>
              <a:ahLst/>
              <a:cxnLst/>
              <a:rect r="r" b="b" t="t" l="l"/>
              <a:pathLst>
                <a:path h="3328024" w="502785">
                  <a:moveTo>
                    <a:pt x="121664" y="0"/>
                  </a:moveTo>
                  <a:lnTo>
                    <a:pt x="381121" y="0"/>
                  </a:lnTo>
                  <a:cubicBezTo>
                    <a:pt x="413388" y="0"/>
                    <a:pt x="444334" y="12818"/>
                    <a:pt x="467150" y="35635"/>
                  </a:cubicBezTo>
                  <a:cubicBezTo>
                    <a:pt x="489966" y="58451"/>
                    <a:pt x="502785" y="89397"/>
                    <a:pt x="502785" y="121664"/>
                  </a:cubicBezTo>
                  <a:lnTo>
                    <a:pt x="502785" y="3206360"/>
                  </a:lnTo>
                  <a:cubicBezTo>
                    <a:pt x="502785" y="3273553"/>
                    <a:pt x="448314" y="3328024"/>
                    <a:pt x="381121" y="3328024"/>
                  </a:cubicBezTo>
                  <a:lnTo>
                    <a:pt x="121664" y="3328024"/>
                  </a:lnTo>
                  <a:cubicBezTo>
                    <a:pt x="54471" y="3328024"/>
                    <a:pt x="0" y="3273553"/>
                    <a:pt x="0" y="3206360"/>
                  </a:cubicBezTo>
                  <a:lnTo>
                    <a:pt x="0" y="121664"/>
                  </a:lnTo>
                  <a:cubicBezTo>
                    <a:pt x="0" y="54471"/>
                    <a:pt x="54471" y="0"/>
                    <a:pt x="121664" y="0"/>
                  </a:cubicBezTo>
                  <a:close/>
                </a:path>
              </a:pathLst>
            </a:custGeom>
            <a:solidFill>
              <a:srgbClr val="C3D8DD">
                <a:alpha val="80000"/>
              </a:srgbClr>
            </a:solidFill>
            <a:ln w="28575" cap="rnd">
              <a:solidFill>
                <a:srgbClr val="788D3A">
                  <a:alpha val="80000"/>
                </a:srgbClr>
              </a:solidFill>
              <a:prstDash val="solid"/>
              <a:round/>
            </a:ln>
          </p:spPr>
        </p:sp>
        <p:sp>
          <p:nvSpPr>
            <p:cNvPr name="TextBox 36" id="36"/>
            <p:cNvSpPr txBox="true"/>
            <p:nvPr/>
          </p:nvSpPr>
          <p:spPr>
            <a:xfrm>
              <a:off x="0" y="-47625"/>
              <a:ext cx="502785" cy="3375649"/>
            </a:xfrm>
            <a:prstGeom prst="rect">
              <a:avLst/>
            </a:prstGeom>
          </p:spPr>
          <p:txBody>
            <a:bodyPr anchor="ctr" rtlCol="false" tIns="50800" lIns="50800" bIns="50800" rIns="50800"/>
            <a:lstStyle/>
            <a:p>
              <a:pPr algn="ctr" marL="0" indent="0" lvl="0">
                <a:lnSpc>
                  <a:spcPts val="3303"/>
                </a:lnSpc>
                <a:spcBef>
                  <a:spcPct val="0"/>
                </a:spcBef>
              </a:pPr>
            </a:p>
          </p:txBody>
        </p:sp>
      </p:grpSp>
      <p:sp>
        <p:nvSpPr>
          <p:cNvPr name="Freeform 37" id="37"/>
          <p:cNvSpPr/>
          <p:nvPr/>
        </p:nvSpPr>
        <p:spPr>
          <a:xfrm flipH="false" flipV="false" rot="0">
            <a:off x="6827661" y="2143577"/>
            <a:ext cx="565066" cy="565066"/>
          </a:xfrm>
          <a:custGeom>
            <a:avLst/>
            <a:gdLst/>
            <a:ahLst/>
            <a:cxnLst/>
            <a:rect r="r" b="b" t="t" l="l"/>
            <a:pathLst>
              <a:path h="565066" w="565066">
                <a:moveTo>
                  <a:pt x="0" y="0"/>
                </a:moveTo>
                <a:lnTo>
                  <a:pt x="565066" y="0"/>
                </a:lnTo>
                <a:lnTo>
                  <a:pt x="565066" y="565066"/>
                </a:lnTo>
                <a:lnTo>
                  <a:pt x="0" y="565066"/>
                </a:lnTo>
                <a:lnTo>
                  <a:pt x="0" y="0"/>
                </a:lnTo>
                <a:close/>
              </a:path>
            </a:pathLst>
          </a:custGeom>
          <a:blipFill>
            <a:blip r:embed="rId3"/>
            <a:stretch>
              <a:fillRect l="0" t="0" r="0" b="0"/>
            </a:stretch>
          </a:blipFill>
        </p:spPr>
      </p:sp>
      <p:sp>
        <p:nvSpPr>
          <p:cNvPr name="Freeform 38" id="38"/>
          <p:cNvSpPr/>
          <p:nvPr/>
        </p:nvSpPr>
        <p:spPr>
          <a:xfrm flipH="false" flipV="false" rot="0">
            <a:off x="7442938" y="3926773"/>
            <a:ext cx="671268" cy="671268"/>
          </a:xfrm>
          <a:custGeom>
            <a:avLst/>
            <a:gdLst/>
            <a:ahLst/>
            <a:cxnLst/>
            <a:rect r="r" b="b" t="t" l="l"/>
            <a:pathLst>
              <a:path h="671268" w="671268">
                <a:moveTo>
                  <a:pt x="0" y="0"/>
                </a:moveTo>
                <a:lnTo>
                  <a:pt x="671268" y="0"/>
                </a:lnTo>
                <a:lnTo>
                  <a:pt x="671268" y="671268"/>
                </a:lnTo>
                <a:lnTo>
                  <a:pt x="0" y="671268"/>
                </a:lnTo>
                <a:lnTo>
                  <a:pt x="0" y="0"/>
                </a:lnTo>
                <a:close/>
              </a:path>
            </a:pathLst>
          </a:custGeom>
          <a:blipFill>
            <a:blip r:embed="rId4"/>
            <a:stretch>
              <a:fillRect l="0" t="0" r="0" b="0"/>
            </a:stretch>
          </a:blipFill>
        </p:spPr>
      </p:sp>
      <p:sp>
        <p:nvSpPr>
          <p:cNvPr name="Freeform 39" id="39"/>
          <p:cNvSpPr/>
          <p:nvPr/>
        </p:nvSpPr>
        <p:spPr>
          <a:xfrm flipH="false" flipV="false" rot="0">
            <a:off x="7778572" y="5800036"/>
            <a:ext cx="533684" cy="533684"/>
          </a:xfrm>
          <a:custGeom>
            <a:avLst/>
            <a:gdLst/>
            <a:ahLst/>
            <a:cxnLst/>
            <a:rect r="r" b="b" t="t" l="l"/>
            <a:pathLst>
              <a:path h="533684" w="533684">
                <a:moveTo>
                  <a:pt x="0" y="0"/>
                </a:moveTo>
                <a:lnTo>
                  <a:pt x="533683" y="0"/>
                </a:lnTo>
                <a:lnTo>
                  <a:pt x="533683" y="533684"/>
                </a:lnTo>
                <a:lnTo>
                  <a:pt x="0" y="533684"/>
                </a:lnTo>
                <a:lnTo>
                  <a:pt x="0" y="0"/>
                </a:lnTo>
                <a:close/>
              </a:path>
            </a:pathLst>
          </a:custGeom>
          <a:blipFill>
            <a:blip r:embed="rId5"/>
            <a:stretch>
              <a:fillRect l="0" t="0" r="0" b="0"/>
            </a:stretch>
          </a:blipFill>
        </p:spPr>
      </p:sp>
      <p:sp>
        <p:nvSpPr>
          <p:cNvPr name="Freeform 40" id="40"/>
          <p:cNvSpPr/>
          <p:nvPr/>
        </p:nvSpPr>
        <p:spPr>
          <a:xfrm flipH="false" flipV="false" rot="0">
            <a:off x="7031093" y="7557543"/>
            <a:ext cx="627611" cy="627611"/>
          </a:xfrm>
          <a:custGeom>
            <a:avLst/>
            <a:gdLst/>
            <a:ahLst/>
            <a:cxnLst/>
            <a:rect r="r" b="b" t="t" l="l"/>
            <a:pathLst>
              <a:path h="627611" w="627611">
                <a:moveTo>
                  <a:pt x="0" y="0"/>
                </a:moveTo>
                <a:lnTo>
                  <a:pt x="627611" y="0"/>
                </a:lnTo>
                <a:lnTo>
                  <a:pt x="627611" y="627611"/>
                </a:lnTo>
                <a:lnTo>
                  <a:pt x="0" y="627611"/>
                </a:lnTo>
                <a:lnTo>
                  <a:pt x="0" y="0"/>
                </a:lnTo>
                <a:close/>
              </a:path>
            </a:pathLst>
          </a:custGeom>
          <a:blipFill>
            <a:blip r:embed="rId6"/>
            <a:stretch>
              <a:fillRect l="0" t="0" r="0" b="0"/>
            </a:stretch>
          </a:blipFill>
        </p:spPr>
      </p:sp>
      <p:sp>
        <p:nvSpPr>
          <p:cNvPr name="TextBox 41" id="41"/>
          <p:cNvSpPr txBox="true"/>
          <p:nvPr/>
        </p:nvSpPr>
        <p:spPr>
          <a:xfrm rot="0">
            <a:off x="9927329" y="7336917"/>
            <a:ext cx="5083071" cy="352425"/>
          </a:xfrm>
          <a:prstGeom prst="rect">
            <a:avLst/>
          </a:prstGeom>
        </p:spPr>
        <p:txBody>
          <a:bodyPr anchor="t" rtlCol="false" tIns="0" lIns="0" bIns="0" rIns="0">
            <a:spAutoFit/>
          </a:bodyPr>
          <a:lstStyle/>
          <a:p>
            <a:pPr algn="l">
              <a:lnSpc>
                <a:spcPts val="2819"/>
              </a:lnSpc>
              <a:spcBef>
                <a:spcPct val="0"/>
              </a:spcBef>
            </a:pPr>
            <a:r>
              <a:rPr lang="en-US" sz="2349">
                <a:solidFill>
                  <a:srgbClr val="000000"/>
                </a:solidFill>
                <a:latin typeface="Now Medium"/>
                <a:ea typeface="Now Medium"/>
                <a:cs typeface="Now Medium"/>
                <a:sym typeface="Now Medium"/>
              </a:rPr>
              <a:t>Model Evaluation</a:t>
            </a:r>
          </a:p>
        </p:txBody>
      </p:sp>
      <p:sp>
        <p:nvSpPr>
          <p:cNvPr name="TextBox 42" id="42"/>
          <p:cNvSpPr txBox="true"/>
          <p:nvPr/>
        </p:nvSpPr>
        <p:spPr>
          <a:xfrm rot="0">
            <a:off x="10176347" y="5519145"/>
            <a:ext cx="6390141" cy="352425"/>
          </a:xfrm>
          <a:prstGeom prst="rect">
            <a:avLst/>
          </a:prstGeom>
        </p:spPr>
        <p:txBody>
          <a:bodyPr anchor="t" rtlCol="false" tIns="0" lIns="0" bIns="0" rIns="0">
            <a:spAutoFit/>
          </a:bodyPr>
          <a:lstStyle/>
          <a:p>
            <a:pPr algn="l">
              <a:lnSpc>
                <a:spcPts val="2819"/>
              </a:lnSpc>
              <a:spcBef>
                <a:spcPct val="0"/>
              </a:spcBef>
            </a:pPr>
            <a:r>
              <a:rPr lang="en-US" sz="2349">
                <a:solidFill>
                  <a:srgbClr val="000000"/>
                </a:solidFill>
                <a:latin typeface="Now Medium"/>
                <a:ea typeface="Now Medium"/>
                <a:cs typeface="Now Medium"/>
                <a:sym typeface="Now Medium"/>
              </a:rPr>
              <a:t>Feature Engineering amd Model Building</a:t>
            </a:r>
          </a:p>
        </p:txBody>
      </p:sp>
      <p:sp>
        <p:nvSpPr>
          <p:cNvPr name="TextBox 43" id="43"/>
          <p:cNvSpPr txBox="true"/>
          <p:nvPr/>
        </p:nvSpPr>
        <p:spPr>
          <a:xfrm rot="0">
            <a:off x="9281529" y="1964189"/>
            <a:ext cx="5728870" cy="352425"/>
          </a:xfrm>
          <a:prstGeom prst="rect">
            <a:avLst/>
          </a:prstGeom>
        </p:spPr>
        <p:txBody>
          <a:bodyPr anchor="t" rtlCol="false" tIns="0" lIns="0" bIns="0" rIns="0">
            <a:spAutoFit/>
          </a:bodyPr>
          <a:lstStyle/>
          <a:p>
            <a:pPr algn="l">
              <a:lnSpc>
                <a:spcPts val="2819"/>
              </a:lnSpc>
              <a:spcBef>
                <a:spcPct val="0"/>
              </a:spcBef>
            </a:pPr>
            <a:r>
              <a:rPr lang="en-US" sz="2349">
                <a:solidFill>
                  <a:srgbClr val="000000"/>
                </a:solidFill>
                <a:latin typeface="Now Medium"/>
                <a:ea typeface="Now Medium"/>
                <a:cs typeface="Now Medium"/>
                <a:sym typeface="Now Medium"/>
              </a:rPr>
              <a:t>Data Cleaning and Preprocessing</a:t>
            </a:r>
          </a:p>
        </p:txBody>
      </p:sp>
      <p:sp>
        <p:nvSpPr>
          <p:cNvPr name="TextBox 44" id="44"/>
          <p:cNvSpPr txBox="true"/>
          <p:nvPr/>
        </p:nvSpPr>
        <p:spPr>
          <a:xfrm rot="0">
            <a:off x="9927329" y="3725989"/>
            <a:ext cx="5356543" cy="352425"/>
          </a:xfrm>
          <a:prstGeom prst="rect">
            <a:avLst/>
          </a:prstGeom>
        </p:spPr>
        <p:txBody>
          <a:bodyPr anchor="t" rtlCol="false" tIns="0" lIns="0" bIns="0" rIns="0">
            <a:spAutoFit/>
          </a:bodyPr>
          <a:lstStyle/>
          <a:p>
            <a:pPr algn="l">
              <a:lnSpc>
                <a:spcPts val="2819"/>
              </a:lnSpc>
              <a:spcBef>
                <a:spcPct val="0"/>
              </a:spcBef>
            </a:pPr>
            <a:r>
              <a:rPr lang="en-US" sz="2349">
                <a:solidFill>
                  <a:srgbClr val="000000"/>
                </a:solidFill>
                <a:latin typeface="Now Medium"/>
                <a:ea typeface="Now Medium"/>
                <a:cs typeface="Now Medium"/>
                <a:sym typeface="Now Medium"/>
              </a:rPr>
              <a:t>Exploratory Data Analysis (EDA)</a:t>
            </a:r>
          </a:p>
        </p:txBody>
      </p:sp>
      <p:sp>
        <p:nvSpPr>
          <p:cNvPr name="TextBox 45" id="45"/>
          <p:cNvSpPr txBox="true"/>
          <p:nvPr/>
        </p:nvSpPr>
        <p:spPr>
          <a:xfrm rot="0">
            <a:off x="1121648" y="3745039"/>
            <a:ext cx="4312741" cy="1791236"/>
          </a:xfrm>
          <a:prstGeom prst="rect">
            <a:avLst/>
          </a:prstGeom>
        </p:spPr>
        <p:txBody>
          <a:bodyPr anchor="t" rtlCol="false" tIns="0" lIns="0" bIns="0" rIns="0">
            <a:spAutoFit/>
          </a:bodyPr>
          <a:lstStyle/>
          <a:p>
            <a:pPr algn="ctr">
              <a:lnSpc>
                <a:spcPts val="7015"/>
              </a:lnSpc>
            </a:pPr>
            <a:r>
              <a:rPr lang="en-US" sz="6100" spc="67">
                <a:solidFill>
                  <a:srgbClr val="000000"/>
                </a:solidFill>
                <a:latin typeface="Raleway 2"/>
                <a:ea typeface="Raleway 2"/>
                <a:cs typeface="Raleway 2"/>
                <a:sym typeface="Raleway 2"/>
              </a:rPr>
              <a:t>KEY</a:t>
            </a:r>
          </a:p>
          <a:p>
            <a:pPr algn="ctr" marL="0" indent="0" lvl="0">
              <a:lnSpc>
                <a:spcPts val="7015"/>
              </a:lnSpc>
            </a:pPr>
            <a:r>
              <a:rPr lang="en-US" sz="6100" spc="67">
                <a:solidFill>
                  <a:srgbClr val="000000"/>
                </a:solidFill>
                <a:latin typeface="Raleway 2"/>
                <a:ea typeface="Raleway 2"/>
                <a:cs typeface="Raleway 2"/>
                <a:sym typeface="Raleway 2"/>
              </a:rPr>
              <a:t> STEPS</a:t>
            </a:r>
          </a:p>
        </p:txBody>
      </p:sp>
      <p:sp>
        <p:nvSpPr>
          <p:cNvPr name="TextBox 46" id="46"/>
          <p:cNvSpPr txBox="true"/>
          <p:nvPr/>
        </p:nvSpPr>
        <p:spPr>
          <a:xfrm rot="0">
            <a:off x="9927329" y="4085352"/>
            <a:ext cx="5857535" cy="573460"/>
          </a:xfrm>
          <a:prstGeom prst="rect">
            <a:avLst/>
          </a:prstGeom>
        </p:spPr>
        <p:txBody>
          <a:bodyPr anchor="t" rtlCol="false" tIns="0" lIns="0" bIns="0" rIns="0">
            <a:spAutoFit/>
          </a:bodyPr>
          <a:lstStyle/>
          <a:p>
            <a:pPr algn="l" marL="0" indent="0" lvl="0">
              <a:lnSpc>
                <a:spcPts val="2338"/>
              </a:lnSpc>
            </a:pPr>
            <a:r>
              <a:rPr lang="en-US" sz="1400">
                <a:solidFill>
                  <a:srgbClr val="000000"/>
                </a:solidFill>
                <a:latin typeface="Raleway 2"/>
                <a:ea typeface="Raleway 2"/>
                <a:cs typeface="Raleway 2"/>
                <a:sym typeface="Raleway 2"/>
              </a:rPr>
              <a:t>Explore the dataset to understand the distribution, relationships, and key statistics.</a:t>
            </a:r>
          </a:p>
        </p:txBody>
      </p:sp>
      <p:sp>
        <p:nvSpPr>
          <p:cNvPr name="TextBox 47" id="47"/>
          <p:cNvSpPr txBox="true"/>
          <p:nvPr/>
        </p:nvSpPr>
        <p:spPr>
          <a:xfrm rot="0">
            <a:off x="9281529" y="2303914"/>
            <a:ext cx="6002342" cy="615315"/>
          </a:xfrm>
          <a:prstGeom prst="rect">
            <a:avLst/>
          </a:prstGeom>
        </p:spPr>
        <p:txBody>
          <a:bodyPr anchor="t" rtlCol="false" tIns="0" lIns="0" bIns="0" rIns="0">
            <a:spAutoFit/>
          </a:bodyPr>
          <a:lstStyle/>
          <a:p>
            <a:pPr algn="l" marL="0" indent="0" lvl="0">
              <a:lnSpc>
                <a:spcPts val="2504"/>
              </a:lnSpc>
            </a:pPr>
            <a:r>
              <a:rPr lang="en-US" sz="1500">
                <a:solidFill>
                  <a:srgbClr val="000000"/>
                </a:solidFill>
                <a:latin typeface="Raleway 2"/>
                <a:ea typeface="Raleway 2"/>
                <a:cs typeface="Raleway 2"/>
                <a:sym typeface="Raleway 2"/>
              </a:rPr>
              <a:t>Prepare the data for analysis by handling missing values, outliers, and ensuring consistency</a:t>
            </a:r>
          </a:p>
        </p:txBody>
      </p:sp>
      <p:sp>
        <p:nvSpPr>
          <p:cNvPr name="TextBox 48" id="48"/>
          <p:cNvSpPr txBox="true"/>
          <p:nvPr/>
        </p:nvSpPr>
        <p:spPr>
          <a:xfrm rot="0">
            <a:off x="9927329" y="7701441"/>
            <a:ext cx="5873624" cy="1728597"/>
          </a:xfrm>
          <a:prstGeom prst="rect">
            <a:avLst/>
          </a:prstGeom>
        </p:spPr>
        <p:txBody>
          <a:bodyPr anchor="t" rtlCol="false" tIns="0" lIns="0" bIns="0" rIns="0">
            <a:spAutoFit/>
          </a:bodyPr>
          <a:lstStyle/>
          <a:p>
            <a:pPr algn="l">
              <a:lnSpc>
                <a:spcPts val="2004"/>
              </a:lnSpc>
            </a:pPr>
            <a:r>
              <a:rPr lang="en-US" sz="1200">
                <a:solidFill>
                  <a:srgbClr val="000000"/>
                </a:solidFill>
                <a:latin typeface="Raleway 2"/>
                <a:ea typeface="Raleway 2"/>
                <a:cs typeface="Raleway 2"/>
                <a:sym typeface="Raleway 2"/>
              </a:rPr>
              <a:t>Evaluate models using accuracy, precision, recall, F1 score, and ROC-AUC, compare them to select the best-performing one, and perform hyperparameter tuning to optimize performance.</a:t>
            </a:r>
          </a:p>
          <a:p>
            <a:pPr algn="l">
              <a:lnSpc>
                <a:spcPts val="2004"/>
              </a:lnSpc>
            </a:pPr>
          </a:p>
          <a:p>
            <a:pPr algn="l">
              <a:lnSpc>
                <a:spcPts val="2004"/>
              </a:lnSpc>
            </a:pPr>
          </a:p>
          <a:p>
            <a:pPr algn="l">
              <a:lnSpc>
                <a:spcPts val="2004"/>
              </a:lnSpc>
            </a:pPr>
            <a:r>
              <a:rPr lang="en-US" sz="1200">
                <a:solidFill>
                  <a:srgbClr val="000000"/>
                </a:solidFill>
                <a:latin typeface="Raleway 2"/>
                <a:ea typeface="Raleway 2"/>
                <a:cs typeface="Raleway 2"/>
                <a:sym typeface="Raleway 2"/>
              </a:rPr>
              <a:t>4o</a:t>
            </a:r>
          </a:p>
          <a:p>
            <a:pPr algn="l" marL="0" indent="0" lvl="0">
              <a:lnSpc>
                <a:spcPts val="2004"/>
              </a:lnSpc>
            </a:pPr>
          </a:p>
        </p:txBody>
      </p:sp>
      <p:sp>
        <p:nvSpPr>
          <p:cNvPr name="TextBox 49" id="49"/>
          <p:cNvSpPr txBox="true"/>
          <p:nvPr/>
        </p:nvSpPr>
        <p:spPr>
          <a:xfrm rot="0">
            <a:off x="10176347" y="5896970"/>
            <a:ext cx="5925781" cy="512953"/>
          </a:xfrm>
          <a:prstGeom prst="rect">
            <a:avLst/>
          </a:prstGeom>
        </p:spPr>
        <p:txBody>
          <a:bodyPr anchor="t" rtlCol="false" tIns="0" lIns="0" bIns="0" rIns="0">
            <a:spAutoFit/>
          </a:bodyPr>
          <a:lstStyle/>
          <a:p>
            <a:pPr algn="l" marL="0" indent="0" lvl="0">
              <a:lnSpc>
                <a:spcPts val="2171"/>
              </a:lnSpc>
            </a:pPr>
            <a:r>
              <a:rPr lang="en-US" sz="1300">
                <a:solidFill>
                  <a:srgbClr val="000000"/>
                </a:solidFill>
                <a:latin typeface="Raleway 2"/>
                <a:ea typeface="Raleway 2"/>
                <a:cs typeface="Raleway 2"/>
                <a:sym typeface="Raleway 2"/>
              </a:rPr>
              <a:t>Create new features that may help improve the prediction accuracy.  Develop and train machine learning models to predict heart disease.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005"/>
        </a:solidFill>
      </p:bgPr>
    </p:bg>
    <p:spTree>
      <p:nvGrpSpPr>
        <p:cNvPr id="1" name=""/>
        <p:cNvGrpSpPr/>
        <p:nvPr/>
      </p:nvGrpSpPr>
      <p:grpSpPr>
        <a:xfrm>
          <a:off x="0" y="0"/>
          <a:ext cx="0" cy="0"/>
          <a:chOff x="0" y="0"/>
          <a:chExt cx="0" cy="0"/>
        </a:xfrm>
      </p:grpSpPr>
      <p:sp>
        <p:nvSpPr>
          <p:cNvPr name="Freeform 2" id="2"/>
          <p:cNvSpPr/>
          <p:nvPr/>
        </p:nvSpPr>
        <p:spPr>
          <a:xfrm flipH="false" flipV="false" rot="0">
            <a:off x="0" y="7563085"/>
            <a:ext cx="8021263" cy="2723915"/>
          </a:xfrm>
          <a:custGeom>
            <a:avLst/>
            <a:gdLst/>
            <a:ahLst/>
            <a:cxnLst/>
            <a:rect r="r" b="b" t="t" l="l"/>
            <a:pathLst>
              <a:path h="2723915" w="8021263">
                <a:moveTo>
                  <a:pt x="0" y="0"/>
                </a:moveTo>
                <a:lnTo>
                  <a:pt x="8021263" y="0"/>
                </a:lnTo>
                <a:lnTo>
                  <a:pt x="8021263" y="2723915"/>
                </a:lnTo>
                <a:lnTo>
                  <a:pt x="0" y="2723915"/>
                </a:lnTo>
                <a:lnTo>
                  <a:pt x="0" y="0"/>
                </a:lnTo>
                <a:close/>
              </a:path>
            </a:pathLst>
          </a:custGeom>
          <a:blipFill>
            <a:blip r:embed="rId2"/>
            <a:stretch>
              <a:fillRect l="-88824" t="0" r="-27025" b="-535625"/>
            </a:stretch>
          </a:blipFill>
        </p:spPr>
      </p:sp>
      <p:sp>
        <p:nvSpPr>
          <p:cNvPr name="Freeform 3" id="3"/>
          <p:cNvSpPr/>
          <p:nvPr/>
        </p:nvSpPr>
        <p:spPr>
          <a:xfrm flipH="false" flipV="false" rot="1566494">
            <a:off x="4833937" y="8881613"/>
            <a:ext cx="2021223" cy="457302"/>
          </a:xfrm>
          <a:custGeom>
            <a:avLst/>
            <a:gdLst/>
            <a:ahLst/>
            <a:cxnLst/>
            <a:rect r="r" b="b" t="t" l="l"/>
            <a:pathLst>
              <a:path h="457302" w="2021223">
                <a:moveTo>
                  <a:pt x="0" y="0"/>
                </a:moveTo>
                <a:lnTo>
                  <a:pt x="2021223" y="0"/>
                </a:lnTo>
                <a:lnTo>
                  <a:pt x="2021223" y="457301"/>
                </a:lnTo>
                <a:lnTo>
                  <a:pt x="0" y="457301"/>
                </a:lnTo>
                <a:lnTo>
                  <a:pt x="0" y="0"/>
                </a:lnTo>
                <a:close/>
              </a:path>
            </a:pathLst>
          </a:custGeom>
          <a:blipFill>
            <a:blip r:embed="rId3"/>
            <a:stretch>
              <a:fillRect l="0" t="0" r="0" b="0"/>
            </a:stretch>
          </a:blipFill>
        </p:spPr>
      </p:sp>
      <p:sp>
        <p:nvSpPr>
          <p:cNvPr name="Freeform 4" id="4"/>
          <p:cNvSpPr/>
          <p:nvPr/>
        </p:nvSpPr>
        <p:spPr>
          <a:xfrm flipH="false" flipV="false" rot="755770">
            <a:off x="-498525" y="8595214"/>
            <a:ext cx="4960127" cy="1122229"/>
          </a:xfrm>
          <a:custGeom>
            <a:avLst/>
            <a:gdLst/>
            <a:ahLst/>
            <a:cxnLst/>
            <a:rect r="r" b="b" t="t" l="l"/>
            <a:pathLst>
              <a:path h="1122229" w="4960127">
                <a:moveTo>
                  <a:pt x="0" y="0"/>
                </a:moveTo>
                <a:lnTo>
                  <a:pt x="4960126" y="0"/>
                </a:lnTo>
                <a:lnTo>
                  <a:pt x="4960126" y="1122229"/>
                </a:lnTo>
                <a:lnTo>
                  <a:pt x="0" y="1122229"/>
                </a:lnTo>
                <a:lnTo>
                  <a:pt x="0" y="0"/>
                </a:lnTo>
                <a:close/>
              </a:path>
            </a:pathLst>
          </a:custGeom>
          <a:blipFill>
            <a:blip r:embed="rId3"/>
            <a:stretch>
              <a:fillRect l="0" t="0" r="0" b="0"/>
            </a:stretch>
          </a:blipFill>
        </p:spPr>
      </p:sp>
      <p:sp>
        <p:nvSpPr>
          <p:cNvPr name="Freeform 5" id="5"/>
          <p:cNvSpPr/>
          <p:nvPr/>
        </p:nvSpPr>
        <p:spPr>
          <a:xfrm flipH="false" flipV="false" rot="-9425962">
            <a:off x="3009693" y="7848975"/>
            <a:ext cx="1498953" cy="339138"/>
          </a:xfrm>
          <a:custGeom>
            <a:avLst/>
            <a:gdLst/>
            <a:ahLst/>
            <a:cxnLst/>
            <a:rect r="r" b="b" t="t" l="l"/>
            <a:pathLst>
              <a:path h="339138" w="1498953">
                <a:moveTo>
                  <a:pt x="0" y="0"/>
                </a:moveTo>
                <a:lnTo>
                  <a:pt x="1498953" y="0"/>
                </a:lnTo>
                <a:lnTo>
                  <a:pt x="1498953" y="339138"/>
                </a:lnTo>
                <a:lnTo>
                  <a:pt x="0" y="339138"/>
                </a:lnTo>
                <a:lnTo>
                  <a:pt x="0" y="0"/>
                </a:lnTo>
                <a:close/>
              </a:path>
            </a:pathLst>
          </a:custGeom>
          <a:blipFill>
            <a:blip r:embed="rId3"/>
            <a:stretch>
              <a:fillRect l="0" t="0" r="0" b="0"/>
            </a:stretch>
          </a:blipFill>
        </p:spPr>
      </p:sp>
      <p:sp>
        <p:nvSpPr>
          <p:cNvPr name="Freeform 6" id="6"/>
          <p:cNvSpPr/>
          <p:nvPr/>
        </p:nvSpPr>
        <p:spPr>
          <a:xfrm flipH="false" flipV="false" rot="-136217">
            <a:off x="-2056720" y="3105330"/>
            <a:ext cx="17223560" cy="4801067"/>
          </a:xfrm>
          <a:custGeom>
            <a:avLst/>
            <a:gdLst/>
            <a:ahLst/>
            <a:cxnLst/>
            <a:rect r="r" b="b" t="t" l="l"/>
            <a:pathLst>
              <a:path h="4801067" w="17223560">
                <a:moveTo>
                  <a:pt x="0" y="0"/>
                </a:moveTo>
                <a:lnTo>
                  <a:pt x="17223561" y="0"/>
                </a:lnTo>
                <a:lnTo>
                  <a:pt x="17223561" y="4801068"/>
                </a:lnTo>
                <a:lnTo>
                  <a:pt x="0" y="4801068"/>
                </a:lnTo>
                <a:lnTo>
                  <a:pt x="0" y="0"/>
                </a:lnTo>
                <a:close/>
              </a:path>
            </a:pathLst>
          </a:custGeom>
          <a:blipFill>
            <a:blip r:embed="rId4"/>
            <a:stretch>
              <a:fillRect l="0" t="0" r="0" b="0"/>
            </a:stretch>
          </a:blipFill>
        </p:spPr>
      </p:sp>
      <p:sp>
        <p:nvSpPr>
          <p:cNvPr name="Freeform 7" id="7"/>
          <p:cNvSpPr/>
          <p:nvPr/>
        </p:nvSpPr>
        <p:spPr>
          <a:xfrm flipH="false" flipV="false" rot="0">
            <a:off x="4912547" y="5528859"/>
            <a:ext cx="1353361" cy="1353361"/>
          </a:xfrm>
          <a:custGeom>
            <a:avLst/>
            <a:gdLst/>
            <a:ahLst/>
            <a:cxnLst/>
            <a:rect r="r" b="b" t="t" l="l"/>
            <a:pathLst>
              <a:path h="1353361" w="1353361">
                <a:moveTo>
                  <a:pt x="0" y="0"/>
                </a:moveTo>
                <a:lnTo>
                  <a:pt x="1353361" y="0"/>
                </a:lnTo>
                <a:lnTo>
                  <a:pt x="1353361" y="1353361"/>
                </a:lnTo>
                <a:lnTo>
                  <a:pt x="0" y="1353361"/>
                </a:lnTo>
                <a:lnTo>
                  <a:pt x="0" y="0"/>
                </a:lnTo>
                <a:close/>
              </a:path>
            </a:pathLst>
          </a:custGeom>
          <a:blipFill>
            <a:blip r:embed="rId5"/>
            <a:stretch>
              <a:fillRect l="0" t="0" r="0" b="0"/>
            </a:stretch>
          </a:blipFill>
        </p:spPr>
      </p:sp>
      <p:sp>
        <p:nvSpPr>
          <p:cNvPr name="Freeform 8" id="8"/>
          <p:cNvSpPr/>
          <p:nvPr/>
        </p:nvSpPr>
        <p:spPr>
          <a:xfrm flipH="false" flipV="false" rot="0">
            <a:off x="8939451" y="7024238"/>
            <a:ext cx="1691619" cy="1691619"/>
          </a:xfrm>
          <a:custGeom>
            <a:avLst/>
            <a:gdLst/>
            <a:ahLst/>
            <a:cxnLst/>
            <a:rect r="r" b="b" t="t" l="l"/>
            <a:pathLst>
              <a:path h="1691619" w="1691619">
                <a:moveTo>
                  <a:pt x="0" y="0"/>
                </a:moveTo>
                <a:lnTo>
                  <a:pt x="1691619" y="0"/>
                </a:lnTo>
                <a:lnTo>
                  <a:pt x="1691619" y="1691619"/>
                </a:lnTo>
                <a:lnTo>
                  <a:pt x="0" y="1691619"/>
                </a:lnTo>
                <a:lnTo>
                  <a:pt x="0" y="0"/>
                </a:lnTo>
                <a:close/>
              </a:path>
            </a:pathLst>
          </a:custGeom>
          <a:blipFill>
            <a:blip r:embed="rId5"/>
            <a:stretch>
              <a:fillRect l="0" t="0" r="0" b="0"/>
            </a:stretch>
          </a:blipFill>
        </p:spPr>
      </p:sp>
      <p:sp>
        <p:nvSpPr>
          <p:cNvPr name="Freeform 9" id="9"/>
          <p:cNvSpPr/>
          <p:nvPr/>
        </p:nvSpPr>
        <p:spPr>
          <a:xfrm flipH="false" flipV="false" rot="0">
            <a:off x="12988929" y="5728157"/>
            <a:ext cx="1507196" cy="1507196"/>
          </a:xfrm>
          <a:custGeom>
            <a:avLst/>
            <a:gdLst/>
            <a:ahLst/>
            <a:cxnLst/>
            <a:rect r="r" b="b" t="t" l="l"/>
            <a:pathLst>
              <a:path h="1507196" w="1507196">
                <a:moveTo>
                  <a:pt x="0" y="0"/>
                </a:moveTo>
                <a:lnTo>
                  <a:pt x="1507196" y="0"/>
                </a:lnTo>
                <a:lnTo>
                  <a:pt x="1507196" y="1507196"/>
                </a:lnTo>
                <a:lnTo>
                  <a:pt x="0" y="1507196"/>
                </a:lnTo>
                <a:lnTo>
                  <a:pt x="0" y="0"/>
                </a:lnTo>
                <a:close/>
              </a:path>
            </a:pathLst>
          </a:custGeom>
          <a:blipFill>
            <a:blip r:embed="rId5"/>
            <a:stretch>
              <a:fillRect l="0" t="0" r="0" b="0"/>
            </a:stretch>
          </a:blipFill>
        </p:spPr>
      </p:sp>
      <p:sp>
        <p:nvSpPr>
          <p:cNvPr name="Freeform 10" id="10"/>
          <p:cNvSpPr/>
          <p:nvPr/>
        </p:nvSpPr>
        <p:spPr>
          <a:xfrm flipH="false" flipV="false" rot="0">
            <a:off x="8416359" y="3807519"/>
            <a:ext cx="1269134" cy="1269134"/>
          </a:xfrm>
          <a:custGeom>
            <a:avLst/>
            <a:gdLst/>
            <a:ahLst/>
            <a:cxnLst/>
            <a:rect r="r" b="b" t="t" l="l"/>
            <a:pathLst>
              <a:path h="1269134" w="1269134">
                <a:moveTo>
                  <a:pt x="0" y="0"/>
                </a:moveTo>
                <a:lnTo>
                  <a:pt x="1269133" y="0"/>
                </a:lnTo>
                <a:lnTo>
                  <a:pt x="1269133" y="1269134"/>
                </a:lnTo>
                <a:lnTo>
                  <a:pt x="0" y="1269134"/>
                </a:lnTo>
                <a:lnTo>
                  <a:pt x="0" y="0"/>
                </a:lnTo>
                <a:close/>
              </a:path>
            </a:pathLst>
          </a:custGeom>
          <a:blipFill>
            <a:blip r:embed="rId5"/>
            <a:stretch>
              <a:fillRect l="0" t="0" r="0" b="0"/>
            </a:stretch>
          </a:blipFill>
        </p:spPr>
      </p:sp>
      <p:sp>
        <p:nvSpPr>
          <p:cNvPr name="Freeform 11" id="11"/>
          <p:cNvSpPr/>
          <p:nvPr/>
        </p:nvSpPr>
        <p:spPr>
          <a:xfrm flipH="false" flipV="false" rot="0">
            <a:off x="12205326" y="2581040"/>
            <a:ext cx="1331225" cy="1331225"/>
          </a:xfrm>
          <a:custGeom>
            <a:avLst/>
            <a:gdLst/>
            <a:ahLst/>
            <a:cxnLst/>
            <a:rect r="r" b="b" t="t" l="l"/>
            <a:pathLst>
              <a:path h="1331225" w="1331225">
                <a:moveTo>
                  <a:pt x="0" y="0"/>
                </a:moveTo>
                <a:lnTo>
                  <a:pt x="1331224" y="0"/>
                </a:lnTo>
                <a:lnTo>
                  <a:pt x="1331224" y="1331225"/>
                </a:lnTo>
                <a:lnTo>
                  <a:pt x="0" y="1331225"/>
                </a:lnTo>
                <a:lnTo>
                  <a:pt x="0" y="0"/>
                </a:lnTo>
                <a:close/>
              </a:path>
            </a:pathLst>
          </a:custGeom>
          <a:blipFill>
            <a:blip r:embed="rId5"/>
            <a:stretch>
              <a:fillRect l="0" t="0" r="0" b="0"/>
            </a:stretch>
          </a:blipFill>
        </p:spPr>
      </p:sp>
      <p:sp>
        <p:nvSpPr>
          <p:cNvPr name="Freeform 12" id="12"/>
          <p:cNvSpPr/>
          <p:nvPr/>
        </p:nvSpPr>
        <p:spPr>
          <a:xfrm flipH="false" flipV="false" rot="0">
            <a:off x="15383638" y="2695912"/>
            <a:ext cx="1420551" cy="1420551"/>
          </a:xfrm>
          <a:custGeom>
            <a:avLst/>
            <a:gdLst/>
            <a:ahLst/>
            <a:cxnLst/>
            <a:rect r="r" b="b" t="t" l="l"/>
            <a:pathLst>
              <a:path h="1420551" w="1420551">
                <a:moveTo>
                  <a:pt x="0" y="0"/>
                </a:moveTo>
                <a:lnTo>
                  <a:pt x="1420551" y="0"/>
                </a:lnTo>
                <a:lnTo>
                  <a:pt x="1420551" y="1420550"/>
                </a:lnTo>
                <a:lnTo>
                  <a:pt x="0" y="1420550"/>
                </a:lnTo>
                <a:lnTo>
                  <a:pt x="0" y="0"/>
                </a:lnTo>
                <a:close/>
              </a:path>
            </a:pathLst>
          </a:custGeom>
          <a:blipFill>
            <a:blip r:embed="rId5"/>
            <a:stretch>
              <a:fillRect l="0" t="0" r="0" b="0"/>
            </a:stretch>
          </a:blipFill>
        </p:spPr>
      </p:sp>
      <p:grpSp>
        <p:nvGrpSpPr>
          <p:cNvPr name="Group 13" id="13"/>
          <p:cNvGrpSpPr/>
          <p:nvPr/>
        </p:nvGrpSpPr>
        <p:grpSpPr>
          <a:xfrm rot="995445">
            <a:off x="3616053" y="7971925"/>
            <a:ext cx="75089" cy="54886"/>
            <a:chOff x="0" y="0"/>
            <a:chExt cx="599881" cy="438483"/>
          </a:xfrm>
        </p:grpSpPr>
        <p:sp>
          <p:nvSpPr>
            <p:cNvPr name="Freeform 14" id="14"/>
            <p:cNvSpPr/>
            <p:nvPr/>
          </p:nvSpPr>
          <p:spPr>
            <a:xfrm flipH="false" flipV="false" rot="0">
              <a:off x="0" y="0"/>
              <a:ext cx="599881" cy="438483"/>
            </a:xfrm>
            <a:custGeom>
              <a:avLst/>
              <a:gdLst/>
              <a:ahLst/>
              <a:cxnLst/>
              <a:rect r="r" b="b" t="t" l="l"/>
              <a:pathLst>
                <a:path h="438483" w="599881">
                  <a:moveTo>
                    <a:pt x="299941" y="0"/>
                  </a:moveTo>
                  <a:cubicBezTo>
                    <a:pt x="134288" y="0"/>
                    <a:pt x="0" y="98158"/>
                    <a:pt x="0" y="219241"/>
                  </a:cubicBezTo>
                  <a:cubicBezTo>
                    <a:pt x="0" y="340325"/>
                    <a:pt x="134288" y="438483"/>
                    <a:pt x="299941" y="438483"/>
                  </a:cubicBezTo>
                  <a:cubicBezTo>
                    <a:pt x="465593" y="438483"/>
                    <a:pt x="599881" y="340325"/>
                    <a:pt x="599881" y="219241"/>
                  </a:cubicBezTo>
                  <a:cubicBezTo>
                    <a:pt x="599881" y="98158"/>
                    <a:pt x="465593" y="0"/>
                    <a:pt x="299941" y="0"/>
                  </a:cubicBezTo>
                  <a:close/>
                </a:path>
              </a:pathLst>
            </a:custGeom>
            <a:solidFill>
              <a:srgbClr val="6AB7E4"/>
            </a:solidFill>
          </p:spPr>
        </p:sp>
        <p:sp>
          <p:nvSpPr>
            <p:cNvPr name="TextBox 15" id="15"/>
            <p:cNvSpPr txBox="true"/>
            <p:nvPr/>
          </p:nvSpPr>
          <p:spPr>
            <a:xfrm>
              <a:off x="56239" y="12533"/>
              <a:ext cx="487404" cy="384842"/>
            </a:xfrm>
            <a:prstGeom prst="rect">
              <a:avLst/>
            </a:prstGeom>
          </p:spPr>
          <p:txBody>
            <a:bodyPr anchor="ctr" rtlCol="false" tIns="48981" lIns="48981" bIns="48981" rIns="48981"/>
            <a:lstStyle/>
            <a:p>
              <a:pPr algn="ctr">
                <a:lnSpc>
                  <a:spcPts val="2141"/>
                </a:lnSpc>
              </a:pPr>
            </a:p>
          </p:txBody>
        </p:sp>
      </p:grpSp>
      <p:sp>
        <p:nvSpPr>
          <p:cNvPr name="Freeform 16" id="16"/>
          <p:cNvSpPr/>
          <p:nvPr/>
        </p:nvSpPr>
        <p:spPr>
          <a:xfrm flipH="false" flipV="false" rot="0">
            <a:off x="3637691" y="1613780"/>
            <a:ext cx="13986757" cy="6696160"/>
          </a:xfrm>
          <a:custGeom>
            <a:avLst/>
            <a:gdLst/>
            <a:ahLst/>
            <a:cxnLst/>
            <a:rect r="r" b="b" t="t" l="l"/>
            <a:pathLst>
              <a:path h="6696160" w="13986757">
                <a:moveTo>
                  <a:pt x="0" y="0"/>
                </a:moveTo>
                <a:lnTo>
                  <a:pt x="13986758" y="0"/>
                </a:lnTo>
                <a:lnTo>
                  <a:pt x="13986758" y="6696160"/>
                </a:lnTo>
                <a:lnTo>
                  <a:pt x="0" y="6696160"/>
                </a:lnTo>
                <a:lnTo>
                  <a:pt x="0" y="0"/>
                </a:lnTo>
                <a:close/>
              </a:path>
            </a:pathLst>
          </a:custGeom>
          <a:blipFill>
            <a:blip r:embed="rId6"/>
            <a:stretch>
              <a:fillRect l="0" t="0" r="0" b="0"/>
            </a:stretch>
          </a:blipFill>
        </p:spPr>
      </p:sp>
      <p:grpSp>
        <p:nvGrpSpPr>
          <p:cNvPr name="Group 17" id="17"/>
          <p:cNvGrpSpPr/>
          <p:nvPr/>
        </p:nvGrpSpPr>
        <p:grpSpPr>
          <a:xfrm rot="0">
            <a:off x="15791780" y="-1315416"/>
            <a:ext cx="3201867" cy="3201867"/>
            <a:chOff x="0" y="0"/>
            <a:chExt cx="4269156" cy="4269156"/>
          </a:xfrm>
        </p:grpSpPr>
        <p:grpSp>
          <p:nvGrpSpPr>
            <p:cNvPr name="Group 18" id="18"/>
            <p:cNvGrpSpPr/>
            <p:nvPr/>
          </p:nvGrpSpPr>
          <p:grpSpPr>
            <a:xfrm rot="0">
              <a:off x="533644" y="533644"/>
              <a:ext cx="3201867" cy="320186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B7E4"/>
              </a:solidFill>
            </p:spPr>
          </p:sp>
          <p:sp>
            <p:nvSpPr>
              <p:cNvPr name="TextBox 20" id="20"/>
              <p:cNvSpPr txBox="true"/>
              <p:nvPr/>
            </p:nvSpPr>
            <p:spPr>
              <a:xfrm>
                <a:off x="76200" y="28575"/>
                <a:ext cx="660400" cy="708025"/>
              </a:xfrm>
              <a:prstGeom prst="rect">
                <a:avLst/>
              </a:prstGeom>
            </p:spPr>
            <p:txBody>
              <a:bodyPr anchor="ctr" rtlCol="false" tIns="31180" lIns="31180" bIns="31180" rIns="31180"/>
              <a:lstStyle/>
              <a:p>
                <a:pPr algn="ctr">
                  <a:lnSpc>
                    <a:spcPts val="2069"/>
                  </a:lnSpc>
                  <a:spcBef>
                    <a:spcPct val="0"/>
                  </a:spcBef>
                </a:pPr>
              </a:p>
            </p:txBody>
          </p:sp>
        </p:grpSp>
        <p:sp>
          <p:nvSpPr>
            <p:cNvPr name="Freeform 21" id="21"/>
            <p:cNvSpPr/>
            <p:nvPr/>
          </p:nvSpPr>
          <p:spPr>
            <a:xfrm flipH="false" flipV="false" rot="0">
              <a:off x="0" y="0"/>
              <a:ext cx="4269156" cy="4269156"/>
            </a:xfrm>
            <a:custGeom>
              <a:avLst/>
              <a:gdLst/>
              <a:ahLst/>
              <a:cxnLst/>
              <a:rect r="r" b="b" t="t" l="l"/>
              <a:pathLst>
                <a:path h="4269156" w="4269156">
                  <a:moveTo>
                    <a:pt x="0" y="0"/>
                  </a:moveTo>
                  <a:lnTo>
                    <a:pt x="4269156" y="0"/>
                  </a:lnTo>
                  <a:lnTo>
                    <a:pt x="4269156" y="4269156"/>
                  </a:lnTo>
                  <a:lnTo>
                    <a:pt x="0" y="42691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22" id="22"/>
          <p:cNvSpPr/>
          <p:nvPr/>
        </p:nvSpPr>
        <p:spPr>
          <a:xfrm flipH="false" flipV="false" rot="0">
            <a:off x="1195647" y="1050689"/>
            <a:ext cx="4353391" cy="1806657"/>
          </a:xfrm>
          <a:custGeom>
            <a:avLst/>
            <a:gdLst/>
            <a:ahLst/>
            <a:cxnLst/>
            <a:rect r="r" b="b" t="t" l="l"/>
            <a:pathLst>
              <a:path h="1806657" w="4353391">
                <a:moveTo>
                  <a:pt x="0" y="0"/>
                </a:moveTo>
                <a:lnTo>
                  <a:pt x="4353391" y="0"/>
                </a:lnTo>
                <a:lnTo>
                  <a:pt x="4353391" y="1806657"/>
                </a:lnTo>
                <a:lnTo>
                  <a:pt x="0" y="1806657"/>
                </a:lnTo>
                <a:lnTo>
                  <a:pt x="0" y="0"/>
                </a:lnTo>
                <a:close/>
              </a:path>
            </a:pathLst>
          </a:custGeom>
          <a:blipFill>
            <a:blip r:embed="rId9"/>
            <a:stretch>
              <a:fillRect l="0" t="0" r="0" b="0"/>
            </a:stretch>
          </a:blipFill>
        </p:spPr>
      </p:sp>
      <p:sp>
        <p:nvSpPr>
          <p:cNvPr name="TextBox 23" id="23"/>
          <p:cNvSpPr txBox="true"/>
          <p:nvPr/>
        </p:nvSpPr>
        <p:spPr>
          <a:xfrm rot="0">
            <a:off x="4270322" y="4736238"/>
            <a:ext cx="2062221" cy="290151"/>
          </a:xfrm>
          <a:prstGeom prst="rect">
            <a:avLst/>
          </a:prstGeom>
        </p:spPr>
        <p:txBody>
          <a:bodyPr anchor="t" rtlCol="false" tIns="0" lIns="0" bIns="0" rIns="0">
            <a:spAutoFit/>
          </a:bodyPr>
          <a:lstStyle/>
          <a:p>
            <a:pPr algn="l">
              <a:lnSpc>
                <a:spcPts val="2380"/>
              </a:lnSpc>
            </a:pPr>
            <a:r>
              <a:rPr lang="en-US" sz="1700">
                <a:solidFill>
                  <a:srgbClr val="1EFFFF"/>
                </a:solidFill>
                <a:latin typeface="Lato 1"/>
                <a:ea typeface="Lato 1"/>
                <a:cs typeface="Lato 1"/>
                <a:sym typeface="Lato 1"/>
              </a:rPr>
              <a:t>STEP 1</a:t>
            </a:r>
          </a:p>
        </p:txBody>
      </p:sp>
      <p:sp>
        <p:nvSpPr>
          <p:cNvPr name="TextBox 24" id="24"/>
          <p:cNvSpPr txBox="true"/>
          <p:nvPr/>
        </p:nvSpPr>
        <p:spPr>
          <a:xfrm rot="0">
            <a:off x="14337765" y="7272934"/>
            <a:ext cx="2062221" cy="290151"/>
          </a:xfrm>
          <a:prstGeom prst="rect">
            <a:avLst/>
          </a:prstGeom>
        </p:spPr>
        <p:txBody>
          <a:bodyPr anchor="t" rtlCol="false" tIns="0" lIns="0" bIns="0" rIns="0">
            <a:spAutoFit/>
          </a:bodyPr>
          <a:lstStyle/>
          <a:p>
            <a:pPr algn="l">
              <a:lnSpc>
                <a:spcPts val="2380"/>
              </a:lnSpc>
            </a:pPr>
            <a:r>
              <a:rPr lang="en-US" sz="1700">
                <a:solidFill>
                  <a:srgbClr val="1EFFFF"/>
                </a:solidFill>
                <a:latin typeface="Lato 1"/>
                <a:ea typeface="Lato 1"/>
                <a:cs typeface="Lato 1"/>
                <a:sym typeface="Lato 1"/>
              </a:rPr>
              <a:t>STEP 4</a:t>
            </a:r>
          </a:p>
        </p:txBody>
      </p:sp>
      <p:sp>
        <p:nvSpPr>
          <p:cNvPr name="TextBox 25" id="25"/>
          <p:cNvSpPr txBox="true"/>
          <p:nvPr/>
        </p:nvSpPr>
        <p:spPr>
          <a:xfrm rot="0">
            <a:off x="15175524" y="4082890"/>
            <a:ext cx="2062221" cy="290151"/>
          </a:xfrm>
          <a:prstGeom prst="rect">
            <a:avLst/>
          </a:prstGeom>
        </p:spPr>
        <p:txBody>
          <a:bodyPr anchor="t" rtlCol="false" tIns="0" lIns="0" bIns="0" rIns="0">
            <a:spAutoFit/>
          </a:bodyPr>
          <a:lstStyle/>
          <a:p>
            <a:pPr algn="l">
              <a:lnSpc>
                <a:spcPts val="2380"/>
              </a:lnSpc>
            </a:pPr>
            <a:r>
              <a:rPr lang="en-US" sz="1700">
                <a:solidFill>
                  <a:srgbClr val="1EFFFF"/>
                </a:solidFill>
                <a:latin typeface="Lato 1"/>
                <a:ea typeface="Lato 1"/>
                <a:cs typeface="Lato 1"/>
                <a:sym typeface="Lato 1"/>
              </a:rPr>
              <a:t>STEP 6</a:t>
            </a:r>
          </a:p>
        </p:txBody>
      </p:sp>
      <p:sp>
        <p:nvSpPr>
          <p:cNvPr name="TextBox 26" id="26"/>
          <p:cNvSpPr txBox="true"/>
          <p:nvPr/>
        </p:nvSpPr>
        <p:spPr>
          <a:xfrm rot="0">
            <a:off x="7835334" y="3256518"/>
            <a:ext cx="2062221" cy="290151"/>
          </a:xfrm>
          <a:prstGeom prst="rect">
            <a:avLst/>
          </a:prstGeom>
        </p:spPr>
        <p:txBody>
          <a:bodyPr anchor="t" rtlCol="false" tIns="0" lIns="0" bIns="0" rIns="0">
            <a:spAutoFit/>
          </a:bodyPr>
          <a:lstStyle/>
          <a:p>
            <a:pPr algn="l">
              <a:lnSpc>
                <a:spcPts val="2380"/>
              </a:lnSpc>
            </a:pPr>
            <a:r>
              <a:rPr lang="en-US" sz="1700">
                <a:solidFill>
                  <a:srgbClr val="1EFFFF"/>
                </a:solidFill>
                <a:latin typeface="Lato 1"/>
                <a:ea typeface="Lato 1"/>
                <a:cs typeface="Lato 1"/>
                <a:sym typeface="Lato 1"/>
              </a:rPr>
              <a:t>STEP 3</a:t>
            </a:r>
          </a:p>
        </p:txBody>
      </p:sp>
      <p:sp>
        <p:nvSpPr>
          <p:cNvPr name="TextBox 27" id="27"/>
          <p:cNvSpPr txBox="true"/>
          <p:nvPr/>
        </p:nvSpPr>
        <p:spPr>
          <a:xfrm rot="0">
            <a:off x="11671145" y="2018626"/>
            <a:ext cx="2062221" cy="290151"/>
          </a:xfrm>
          <a:prstGeom prst="rect">
            <a:avLst/>
          </a:prstGeom>
        </p:spPr>
        <p:txBody>
          <a:bodyPr anchor="t" rtlCol="false" tIns="0" lIns="0" bIns="0" rIns="0">
            <a:spAutoFit/>
          </a:bodyPr>
          <a:lstStyle/>
          <a:p>
            <a:pPr algn="l">
              <a:lnSpc>
                <a:spcPts val="2380"/>
              </a:lnSpc>
            </a:pPr>
            <a:r>
              <a:rPr lang="en-US" sz="1700">
                <a:solidFill>
                  <a:srgbClr val="1EFFFF"/>
                </a:solidFill>
                <a:latin typeface="Lato 1"/>
                <a:ea typeface="Lato 1"/>
                <a:cs typeface="Lato 1"/>
                <a:sym typeface="Lato 1"/>
              </a:rPr>
              <a:t>STEP 5</a:t>
            </a:r>
          </a:p>
        </p:txBody>
      </p:sp>
      <p:grpSp>
        <p:nvGrpSpPr>
          <p:cNvPr name="Group 28" id="28"/>
          <p:cNvGrpSpPr/>
          <p:nvPr/>
        </p:nvGrpSpPr>
        <p:grpSpPr>
          <a:xfrm rot="-829618">
            <a:off x="5142949" y="4814949"/>
            <a:ext cx="191446" cy="193705"/>
            <a:chOff x="0" y="0"/>
            <a:chExt cx="621165" cy="628494"/>
          </a:xfrm>
        </p:grpSpPr>
        <p:sp>
          <p:nvSpPr>
            <p:cNvPr name="Freeform 29" id="29"/>
            <p:cNvSpPr/>
            <p:nvPr/>
          </p:nvSpPr>
          <p:spPr>
            <a:xfrm flipH="false" flipV="false" rot="0">
              <a:off x="0" y="0"/>
              <a:ext cx="621165" cy="628494"/>
            </a:xfrm>
            <a:custGeom>
              <a:avLst/>
              <a:gdLst/>
              <a:ahLst/>
              <a:cxnLst/>
              <a:rect r="r" b="b" t="t" l="l"/>
              <a:pathLst>
                <a:path h="628494" w="621165">
                  <a:moveTo>
                    <a:pt x="310583" y="0"/>
                  </a:moveTo>
                  <a:cubicBezTo>
                    <a:pt x="139053" y="0"/>
                    <a:pt x="0" y="140693"/>
                    <a:pt x="0" y="314247"/>
                  </a:cubicBezTo>
                  <a:cubicBezTo>
                    <a:pt x="0" y="487801"/>
                    <a:pt x="139053" y="628494"/>
                    <a:pt x="310583" y="628494"/>
                  </a:cubicBezTo>
                  <a:cubicBezTo>
                    <a:pt x="482113" y="628494"/>
                    <a:pt x="621165" y="487801"/>
                    <a:pt x="621165" y="314247"/>
                  </a:cubicBezTo>
                  <a:cubicBezTo>
                    <a:pt x="621165" y="140693"/>
                    <a:pt x="482113" y="0"/>
                    <a:pt x="310583" y="0"/>
                  </a:cubicBezTo>
                  <a:close/>
                </a:path>
              </a:pathLst>
            </a:custGeom>
            <a:solidFill>
              <a:srgbClr val="1EFFFF"/>
            </a:solidFill>
          </p:spPr>
        </p:sp>
        <p:sp>
          <p:nvSpPr>
            <p:cNvPr name="TextBox 30" id="30"/>
            <p:cNvSpPr txBox="true"/>
            <p:nvPr/>
          </p:nvSpPr>
          <p:spPr>
            <a:xfrm>
              <a:off x="58234" y="30346"/>
              <a:ext cx="504697" cy="539226"/>
            </a:xfrm>
            <a:prstGeom prst="rect">
              <a:avLst/>
            </a:prstGeom>
          </p:spPr>
          <p:txBody>
            <a:bodyPr anchor="ctr" rtlCol="false" tIns="48981" lIns="48981" bIns="48981" rIns="48981"/>
            <a:lstStyle/>
            <a:p>
              <a:pPr algn="ctr">
                <a:lnSpc>
                  <a:spcPts val="2141"/>
                </a:lnSpc>
              </a:pPr>
            </a:p>
          </p:txBody>
        </p:sp>
      </p:grpSp>
      <p:grpSp>
        <p:nvGrpSpPr>
          <p:cNvPr name="Group 31" id="31"/>
          <p:cNvGrpSpPr/>
          <p:nvPr/>
        </p:nvGrpSpPr>
        <p:grpSpPr>
          <a:xfrm rot="-497588">
            <a:off x="8707960" y="3335230"/>
            <a:ext cx="191446" cy="193705"/>
            <a:chOff x="0" y="0"/>
            <a:chExt cx="621165" cy="628494"/>
          </a:xfrm>
        </p:grpSpPr>
        <p:sp>
          <p:nvSpPr>
            <p:cNvPr name="Freeform 32" id="32"/>
            <p:cNvSpPr/>
            <p:nvPr/>
          </p:nvSpPr>
          <p:spPr>
            <a:xfrm flipH="false" flipV="false" rot="0">
              <a:off x="0" y="0"/>
              <a:ext cx="621165" cy="628494"/>
            </a:xfrm>
            <a:custGeom>
              <a:avLst/>
              <a:gdLst/>
              <a:ahLst/>
              <a:cxnLst/>
              <a:rect r="r" b="b" t="t" l="l"/>
              <a:pathLst>
                <a:path h="628494" w="621165">
                  <a:moveTo>
                    <a:pt x="310583" y="0"/>
                  </a:moveTo>
                  <a:cubicBezTo>
                    <a:pt x="139053" y="0"/>
                    <a:pt x="0" y="140693"/>
                    <a:pt x="0" y="314247"/>
                  </a:cubicBezTo>
                  <a:cubicBezTo>
                    <a:pt x="0" y="487801"/>
                    <a:pt x="139053" y="628494"/>
                    <a:pt x="310583" y="628494"/>
                  </a:cubicBezTo>
                  <a:cubicBezTo>
                    <a:pt x="482113" y="628494"/>
                    <a:pt x="621165" y="487801"/>
                    <a:pt x="621165" y="314247"/>
                  </a:cubicBezTo>
                  <a:cubicBezTo>
                    <a:pt x="621165" y="140693"/>
                    <a:pt x="482113" y="0"/>
                    <a:pt x="310583" y="0"/>
                  </a:cubicBezTo>
                  <a:close/>
                </a:path>
              </a:pathLst>
            </a:custGeom>
            <a:solidFill>
              <a:srgbClr val="1EFFFF"/>
            </a:solidFill>
          </p:spPr>
        </p:sp>
        <p:sp>
          <p:nvSpPr>
            <p:cNvPr name="TextBox 33" id="33"/>
            <p:cNvSpPr txBox="true"/>
            <p:nvPr/>
          </p:nvSpPr>
          <p:spPr>
            <a:xfrm>
              <a:off x="58234" y="30346"/>
              <a:ext cx="504697" cy="539226"/>
            </a:xfrm>
            <a:prstGeom prst="rect">
              <a:avLst/>
            </a:prstGeom>
          </p:spPr>
          <p:txBody>
            <a:bodyPr anchor="ctr" rtlCol="false" tIns="48981" lIns="48981" bIns="48981" rIns="48981"/>
            <a:lstStyle/>
            <a:p>
              <a:pPr algn="ctr">
                <a:lnSpc>
                  <a:spcPts val="2141"/>
                </a:lnSpc>
              </a:pPr>
            </a:p>
          </p:txBody>
        </p:sp>
      </p:grpSp>
      <p:sp>
        <p:nvSpPr>
          <p:cNvPr name="AutoShape 34" id="34"/>
          <p:cNvSpPr/>
          <p:nvPr/>
        </p:nvSpPr>
        <p:spPr>
          <a:xfrm>
            <a:off x="4983437" y="5356950"/>
            <a:ext cx="745553" cy="19050"/>
          </a:xfrm>
          <a:prstGeom prst="line">
            <a:avLst/>
          </a:prstGeom>
          <a:ln cap="flat" w="19050">
            <a:solidFill>
              <a:srgbClr val="6AB7E4"/>
            </a:solidFill>
            <a:prstDash val="solid"/>
            <a:headEnd type="none" len="sm" w="sm"/>
            <a:tailEnd type="none" len="sm" w="sm"/>
          </a:ln>
        </p:spPr>
      </p:sp>
      <p:sp>
        <p:nvSpPr>
          <p:cNvPr name="AutoShape 35" id="35"/>
          <p:cNvSpPr/>
          <p:nvPr/>
        </p:nvSpPr>
        <p:spPr>
          <a:xfrm>
            <a:off x="8497336" y="3893267"/>
            <a:ext cx="759031" cy="19050"/>
          </a:xfrm>
          <a:prstGeom prst="line">
            <a:avLst/>
          </a:prstGeom>
          <a:ln cap="flat" w="19050">
            <a:solidFill>
              <a:srgbClr val="6AB7E4"/>
            </a:solidFill>
            <a:prstDash val="solid"/>
            <a:headEnd type="none" len="sm" w="sm"/>
            <a:tailEnd type="none" len="sm" w="sm"/>
          </a:ln>
        </p:spPr>
      </p:sp>
      <p:sp>
        <p:nvSpPr>
          <p:cNvPr name="AutoShape 36" id="36"/>
          <p:cNvSpPr/>
          <p:nvPr/>
        </p:nvSpPr>
        <p:spPr>
          <a:xfrm>
            <a:off x="12364416" y="2540020"/>
            <a:ext cx="498239" cy="19050"/>
          </a:xfrm>
          <a:prstGeom prst="line">
            <a:avLst/>
          </a:prstGeom>
          <a:ln cap="flat" w="19050">
            <a:solidFill>
              <a:srgbClr val="6AB7E4"/>
            </a:solidFill>
            <a:prstDash val="solid"/>
            <a:headEnd type="none" len="sm" w="sm"/>
            <a:tailEnd type="none" len="sm" w="sm"/>
          </a:ln>
        </p:spPr>
      </p:sp>
      <p:grpSp>
        <p:nvGrpSpPr>
          <p:cNvPr name="Group 37" id="37"/>
          <p:cNvGrpSpPr/>
          <p:nvPr/>
        </p:nvGrpSpPr>
        <p:grpSpPr>
          <a:xfrm rot="-768287">
            <a:off x="5415546" y="5699659"/>
            <a:ext cx="75089" cy="54886"/>
            <a:chOff x="0" y="0"/>
            <a:chExt cx="599881" cy="438483"/>
          </a:xfrm>
        </p:grpSpPr>
        <p:sp>
          <p:nvSpPr>
            <p:cNvPr name="Freeform 38" id="38"/>
            <p:cNvSpPr/>
            <p:nvPr/>
          </p:nvSpPr>
          <p:spPr>
            <a:xfrm flipH="false" flipV="false" rot="0">
              <a:off x="0" y="0"/>
              <a:ext cx="599881" cy="438483"/>
            </a:xfrm>
            <a:custGeom>
              <a:avLst/>
              <a:gdLst/>
              <a:ahLst/>
              <a:cxnLst/>
              <a:rect r="r" b="b" t="t" l="l"/>
              <a:pathLst>
                <a:path h="438483" w="599881">
                  <a:moveTo>
                    <a:pt x="299941" y="0"/>
                  </a:moveTo>
                  <a:cubicBezTo>
                    <a:pt x="134288" y="0"/>
                    <a:pt x="0" y="98158"/>
                    <a:pt x="0" y="219241"/>
                  </a:cubicBezTo>
                  <a:cubicBezTo>
                    <a:pt x="0" y="340325"/>
                    <a:pt x="134288" y="438483"/>
                    <a:pt x="299941" y="438483"/>
                  </a:cubicBezTo>
                  <a:cubicBezTo>
                    <a:pt x="465593" y="438483"/>
                    <a:pt x="599881" y="340325"/>
                    <a:pt x="599881" y="219241"/>
                  </a:cubicBezTo>
                  <a:cubicBezTo>
                    <a:pt x="599881" y="98158"/>
                    <a:pt x="465593" y="0"/>
                    <a:pt x="299941" y="0"/>
                  </a:cubicBezTo>
                  <a:close/>
                </a:path>
              </a:pathLst>
            </a:custGeom>
            <a:solidFill>
              <a:srgbClr val="6AB7E4"/>
            </a:solidFill>
          </p:spPr>
        </p:sp>
        <p:sp>
          <p:nvSpPr>
            <p:cNvPr name="TextBox 39" id="39"/>
            <p:cNvSpPr txBox="true"/>
            <p:nvPr/>
          </p:nvSpPr>
          <p:spPr>
            <a:xfrm>
              <a:off x="56239" y="12533"/>
              <a:ext cx="487404" cy="384842"/>
            </a:xfrm>
            <a:prstGeom prst="rect">
              <a:avLst/>
            </a:prstGeom>
          </p:spPr>
          <p:txBody>
            <a:bodyPr anchor="ctr" rtlCol="false" tIns="48981" lIns="48981" bIns="48981" rIns="48981"/>
            <a:lstStyle/>
            <a:p>
              <a:pPr algn="ctr">
                <a:lnSpc>
                  <a:spcPts val="2141"/>
                </a:lnSpc>
              </a:pPr>
            </a:p>
          </p:txBody>
        </p:sp>
      </p:grpSp>
      <p:grpSp>
        <p:nvGrpSpPr>
          <p:cNvPr name="Group 40" id="40"/>
          <p:cNvGrpSpPr/>
          <p:nvPr/>
        </p:nvGrpSpPr>
        <p:grpSpPr>
          <a:xfrm rot="5971204">
            <a:off x="10769189" y="8287660"/>
            <a:ext cx="191446" cy="193705"/>
            <a:chOff x="0" y="0"/>
            <a:chExt cx="621165" cy="628494"/>
          </a:xfrm>
        </p:grpSpPr>
        <p:sp>
          <p:nvSpPr>
            <p:cNvPr name="Freeform 41" id="41"/>
            <p:cNvSpPr/>
            <p:nvPr/>
          </p:nvSpPr>
          <p:spPr>
            <a:xfrm flipH="false" flipV="false" rot="0">
              <a:off x="0" y="0"/>
              <a:ext cx="621165" cy="628494"/>
            </a:xfrm>
            <a:custGeom>
              <a:avLst/>
              <a:gdLst/>
              <a:ahLst/>
              <a:cxnLst/>
              <a:rect r="r" b="b" t="t" l="l"/>
              <a:pathLst>
                <a:path h="628494" w="621165">
                  <a:moveTo>
                    <a:pt x="310583" y="0"/>
                  </a:moveTo>
                  <a:cubicBezTo>
                    <a:pt x="139053" y="0"/>
                    <a:pt x="0" y="140693"/>
                    <a:pt x="0" y="314247"/>
                  </a:cubicBezTo>
                  <a:cubicBezTo>
                    <a:pt x="0" y="487801"/>
                    <a:pt x="139053" y="628494"/>
                    <a:pt x="310583" y="628494"/>
                  </a:cubicBezTo>
                  <a:cubicBezTo>
                    <a:pt x="482113" y="628494"/>
                    <a:pt x="621165" y="487801"/>
                    <a:pt x="621165" y="314247"/>
                  </a:cubicBezTo>
                  <a:cubicBezTo>
                    <a:pt x="621165" y="140693"/>
                    <a:pt x="482113" y="0"/>
                    <a:pt x="310583" y="0"/>
                  </a:cubicBezTo>
                  <a:close/>
                </a:path>
              </a:pathLst>
            </a:custGeom>
            <a:solidFill>
              <a:srgbClr val="1EFFFF"/>
            </a:solidFill>
          </p:spPr>
        </p:sp>
        <p:sp>
          <p:nvSpPr>
            <p:cNvPr name="TextBox 42" id="42"/>
            <p:cNvSpPr txBox="true"/>
            <p:nvPr/>
          </p:nvSpPr>
          <p:spPr>
            <a:xfrm>
              <a:off x="58234" y="30346"/>
              <a:ext cx="504697" cy="539226"/>
            </a:xfrm>
            <a:prstGeom prst="rect">
              <a:avLst/>
            </a:prstGeom>
          </p:spPr>
          <p:txBody>
            <a:bodyPr anchor="ctr" rtlCol="false" tIns="48981" lIns="48981" bIns="48981" rIns="48981"/>
            <a:lstStyle/>
            <a:p>
              <a:pPr algn="ctr">
                <a:lnSpc>
                  <a:spcPts val="2141"/>
                </a:lnSpc>
              </a:pPr>
            </a:p>
          </p:txBody>
        </p:sp>
      </p:grpSp>
      <p:grpSp>
        <p:nvGrpSpPr>
          <p:cNvPr name="Group 43" id="43"/>
          <p:cNvGrpSpPr/>
          <p:nvPr/>
        </p:nvGrpSpPr>
        <p:grpSpPr>
          <a:xfrm rot="7192891">
            <a:off x="15158000" y="7253867"/>
            <a:ext cx="197297" cy="198144"/>
            <a:chOff x="0" y="0"/>
            <a:chExt cx="640149" cy="642896"/>
          </a:xfrm>
        </p:grpSpPr>
        <p:sp>
          <p:nvSpPr>
            <p:cNvPr name="Freeform 44" id="44"/>
            <p:cNvSpPr/>
            <p:nvPr/>
          </p:nvSpPr>
          <p:spPr>
            <a:xfrm flipH="false" flipV="false" rot="0">
              <a:off x="0" y="0"/>
              <a:ext cx="640149" cy="642896"/>
            </a:xfrm>
            <a:custGeom>
              <a:avLst/>
              <a:gdLst/>
              <a:ahLst/>
              <a:cxnLst/>
              <a:rect r="r" b="b" t="t" l="l"/>
              <a:pathLst>
                <a:path h="642896" w="640149">
                  <a:moveTo>
                    <a:pt x="320075" y="0"/>
                  </a:moveTo>
                  <a:cubicBezTo>
                    <a:pt x="143302" y="0"/>
                    <a:pt x="0" y="143917"/>
                    <a:pt x="0" y="321448"/>
                  </a:cubicBezTo>
                  <a:cubicBezTo>
                    <a:pt x="0" y="498979"/>
                    <a:pt x="143302" y="642896"/>
                    <a:pt x="320075" y="642896"/>
                  </a:cubicBezTo>
                  <a:cubicBezTo>
                    <a:pt x="496847" y="642896"/>
                    <a:pt x="640149" y="498979"/>
                    <a:pt x="640149" y="321448"/>
                  </a:cubicBezTo>
                  <a:cubicBezTo>
                    <a:pt x="640149" y="143917"/>
                    <a:pt x="496847" y="0"/>
                    <a:pt x="320075" y="0"/>
                  </a:cubicBezTo>
                  <a:close/>
                </a:path>
              </a:pathLst>
            </a:custGeom>
            <a:solidFill>
              <a:srgbClr val="000000">
                <a:alpha val="0"/>
              </a:srgbClr>
            </a:solidFill>
            <a:ln w="19050" cap="sq">
              <a:solidFill>
                <a:srgbClr val="6AB7E4"/>
              </a:solidFill>
              <a:prstDash val="solid"/>
              <a:miter/>
            </a:ln>
          </p:spPr>
        </p:sp>
        <p:sp>
          <p:nvSpPr>
            <p:cNvPr name="TextBox 45" id="45"/>
            <p:cNvSpPr txBox="true"/>
            <p:nvPr/>
          </p:nvSpPr>
          <p:spPr>
            <a:xfrm>
              <a:off x="60014" y="31697"/>
              <a:ext cx="520121" cy="550928"/>
            </a:xfrm>
            <a:prstGeom prst="rect">
              <a:avLst/>
            </a:prstGeom>
          </p:spPr>
          <p:txBody>
            <a:bodyPr anchor="ctr" rtlCol="false" tIns="48981" lIns="48981" bIns="48981" rIns="48981"/>
            <a:lstStyle/>
            <a:p>
              <a:pPr algn="ctr">
                <a:lnSpc>
                  <a:spcPts val="2141"/>
                </a:lnSpc>
              </a:pPr>
            </a:p>
          </p:txBody>
        </p:sp>
      </p:grpSp>
      <p:grpSp>
        <p:nvGrpSpPr>
          <p:cNvPr name="Group 46" id="46"/>
          <p:cNvGrpSpPr/>
          <p:nvPr/>
        </p:nvGrpSpPr>
        <p:grpSpPr>
          <a:xfrm rot="9863309">
            <a:off x="16058224" y="4160726"/>
            <a:ext cx="191446" cy="189269"/>
            <a:chOff x="0" y="0"/>
            <a:chExt cx="621165" cy="614101"/>
          </a:xfrm>
        </p:grpSpPr>
        <p:sp>
          <p:nvSpPr>
            <p:cNvPr name="Freeform 47" id="47"/>
            <p:cNvSpPr/>
            <p:nvPr/>
          </p:nvSpPr>
          <p:spPr>
            <a:xfrm flipH="false" flipV="false" rot="0">
              <a:off x="0" y="0"/>
              <a:ext cx="621165" cy="614101"/>
            </a:xfrm>
            <a:custGeom>
              <a:avLst/>
              <a:gdLst/>
              <a:ahLst/>
              <a:cxnLst/>
              <a:rect r="r" b="b" t="t" l="l"/>
              <a:pathLst>
                <a:path h="614101" w="621165">
                  <a:moveTo>
                    <a:pt x="310583" y="0"/>
                  </a:moveTo>
                  <a:cubicBezTo>
                    <a:pt x="139053" y="0"/>
                    <a:pt x="0" y="137471"/>
                    <a:pt x="0" y="307050"/>
                  </a:cubicBezTo>
                  <a:cubicBezTo>
                    <a:pt x="0" y="476630"/>
                    <a:pt x="139053" y="614101"/>
                    <a:pt x="310583" y="614101"/>
                  </a:cubicBezTo>
                  <a:cubicBezTo>
                    <a:pt x="482113" y="614101"/>
                    <a:pt x="621165" y="476630"/>
                    <a:pt x="621165" y="307050"/>
                  </a:cubicBezTo>
                  <a:cubicBezTo>
                    <a:pt x="621165" y="137471"/>
                    <a:pt x="482113" y="0"/>
                    <a:pt x="310583" y="0"/>
                  </a:cubicBezTo>
                  <a:close/>
                </a:path>
              </a:pathLst>
            </a:custGeom>
            <a:solidFill>
              <a:srgbClr val="000000">
                <a:alpha val="0"/>
              </a:srgbClr>
            </a:solidFill>
            <a:ln w="19050" cap="sq">
              <a:solidFill>
                <a:srgbClr val="6AB7E4"/>
              </a:solidFill>
              <a:prstDash val="solid"/>
              <a:miter/>
            </a:ln>
          </p:spPr>
        </p:sp>
        <p:sp>
          <p:nvSpPr>
            <p:cNvPr name="TextBox 48" id="48"/>
            <p:cNvSpPr txBox="true"/>
            <p:nvPr/>
          </p:nvSpPr>
          <p:spPr>
            <a:xfrm>
              <a:off x="58234" y="28997"/>
              <a:ext cx="504697" cy="527532"/>
            </a:xfrm>
            <a:prstGeom prst="rect">
              <a:avLst/>
            </a:prstGeom>
          </p:spPr>
          <p:txBody>
            <a:bodyPr anchor="ctr" rtlCol="false" tIns="48981" lIns="48981" bIns="48981" rIns="48981"/>
            <a:lstStyle/>
            <a:p>
              <a:pPr algn="ctr">
                <a:lnSpc>
                  <a:spcPts val="2141"/>
                </a:lnSpc>
              </a:pPr>
            </a:p>
          </p:txBody>
        </p:sp>
      </p:grpSp>
      <p:grpSp>
        <p:nvGrpSpPr>
          <p:cNvPr name="Group 49" id="49"/>
          <p:cNvGrpSpPr/>
          <p:nvPr/>
        </p:nvGrpSpPr>
        <p:grpSpPr>
          <a:xfrm rot="-10545135">
            <a:off x="12543772" y="2112138"/>
            <a:ext cx="191446" cy="189269"/>
            <a:chOff x="0" y="0"/>
            <a:chExt cx="621165" cy="614101"/>
          </a:xfrm>
        </p:grpSpPr>
        <p:sp>
          <p:nvSpPr>
            <p:cNvPr name="Freeform 50" id="50"/>
            <p:cNvSpPr/>
            <p:nvPr/>
          </p:nvSpPr>
          <p:spPr>
            <a:xfrm flipH="false" flipV="false" rot="0">
              <a:off x="0" y="0"/>
              <a:ext cx="621165" cy="614101"/>
            </a:xfrm>
            <a:custGeom>
              <a:avLst/>
              <a:gdLst/>
              <a:ahLst/>
              <a:cxnLst/>
              <a:rect r="r" b="b" t="t" l="l"/>
              <a:pathLst>
                <a:path h="614101" w="621165">
                  <a:moveTo>
                    <a:pt x="310583" y="0"/>
                  </a:moveTo>
                  <a:cubicBezTo>
                    <a:pt x="139053" y="0"/>
                    <a:pt x="0" y="137471"/>
                    <a:pt x="0" y="307050"/>
                  </a:cubicBezTo>
                  <a:cubicBezTo>
                    <a:pt x="0" y="476630"/>
                    <a:pt x="139053" y="614101"/>
                    <a:pt x="310583" y="614101"/>
                  </a:cubicBezTo>
                  <a:cubicBezTo>
                    <a:pt x="482113" y="614101"/>
                    <a:pt x="621165" y="476630"/>
                    <a:pt x="621165" y="307050"/>
                  </a:cubicBezTo>
                  <a:cubicBezTo>
                    <a:pt x="621165" y="137471"/>
                    <a:pt x="482113" y="0"/>
                    <a:pt x="310583" y="0"/>
                  </a:cubicBezTo>
                  <a:close/>
                </a:path>
              </a:pathLst>
            </a:custGeom>
            <a:solidFill>
              <a:srgbClr val="000000">
                <a:alpha val="0"/>
              </a:srgbClr>
            </a:solidFill>
            <a:ln w="19050" cap="sq">
              <a:solidFill>
                <a:srgbClr val="6AB7E4"/>
              </a:solidFill>
              <a:prstDash val="solid"/>
              <a:miter/>
            </a:ln>
          </p:spPr>
        </p:sp>
        <p:sp>
          <p:nvSpPr>
            <p:cNvPr name="TextBox 51" id="51"/>
            <p:cNvSpPr txBox="true"/>
            <p:nvPr/>
          </p:nvSpPr>
          <p:spPr>
            <a:xfrm>
              <a:off x="58234" y="28997"/>
              <a:ext cx="504697" cy="527532"/>
            </a:xfrm>
            <a:prstGeom prst="rect">
              <a:avLst/>
            </a:prstGeom>
          </p:spPr>
          <p:txBody>
            <a:bodyPr anchor="ctr" rtlCol="false" tIns="48981" lIns="48981" bIns="48981" rIns="48981"/>
            <a:lstStyle/>
            <a:p>
              <a:pPr algn="ctr">
                <a:lnSpc>
                  <a:spcPts val="2141"/>
                </a:lnSpc>
              </a:pPr>
            </a:p>
          </p:txBody>
        </p:sp>
      </p:grpSp>
      <p:sp>
        <p:nvSpPr>
          <p:cNvPr name="AutoShape 52" id="52"/>
          <p:cNvSpPr/>
          <p:nvPr/>
        </p:nvSpPr>
        <p:spPr>
          <a:xfrm>
            <a:off x="10352979" y="8313951"/>
            <a:ext cx="421281" cy="19050"/>
          </a:xfrm>
          <a:prstGeom prst="line">
            <a:avLst/>
          </a:prstGeom>
          <a:ln cap="flat" w="19050">
            <a:solidFill>
              <a:srgbClr val="6AB7E4"/>
            </a:solidFill>
            <a:prstDash val="solid"/>
            <a:headEnd type="none" len="sm" w="sm"/>
            <a:tailEnd type="none" len="sm" w="sm"/>
          </a:ln>
        </p:spPr>
      </p:sp>
      <p:sp>
        <p:nvSpPr>
          <p:cNvPr name="AutoShape 53" id="53"/>
          <p:cNvSpPr/>
          <p:nvPr/>
        </p:nvSpPr>
        <p:spPr>
          <a:xfrm>
            <a:off x="14361787" y="6834732"/>
            <a:ext cx="808961" cy="468849"/>
          </a:xfrm>
          <a:prstGeom prst="line">
            <a:avLst/>
          </a:prstGeom>
          <a:ln cap="flat" w="19050">
            <a:solidFill>
              <a:srgbClr val="6AB7E4"/>
            </a:solidFill>
            <a:prstDash val="solid"/>
            <a:headEnd type="none" len="sm" w="sm"/>
            <a:tailEnd type="none" len="sm" w="sm"/>
          </a:ln>
        </p:spPr>
      </p:sp>
      <p:sp>
        <p:nvSpPr>
          <p:cNvPr name="AutoShape 54" id="54"/>
          <p:cNvSpPr/>
          <p:nvPr/>
        </p:nvSpPr>
        <p:spPr>
          <a:xfrm>
            <a:off x="15876745" y="3955578"/>
            <a:ext cx="409227" cy="19050"/>
          </a:xfrm>
          <a:prstGeom prst="line">
            <a:avLst/>
          </a:prstGeom>
          <a:ln cap="flat" w="19050">
            <a:solidFill>
              <a:srgbClr val="6AB7E4"/>
            </a:solidFill>
            <a:prstDash val="solid"/>
            <a:headEnd type="none" len="sm" w="sm"/>
            <a:tailEnd type="none" len="sm" w="sm"/>
          </a:ln>
        </p:spPr>
      </p:sp>
      <p:grpSp>
        <p:nvGrpSpPr>
          <p:cNvPr name="Group 55" id="55"/>
          <p:cNvGrpSpPr/>
          <p:nvPr/>
        </p:nvGrpSpPr>
        <p:grpSpPr>
          <a:xfrm rot="7185864">
            <a:off x="10318622" y="8252843"/>
            <a:ext cx="75089" cy="54886"/>
            <a:chOff x="0" y="0"/>
            <a:chExt cx="599881" cy="438483"/>
          </a:xfrm>
        </p:grpSpPr>
        <p:sp>
          <p:nvSpPr>
            <p:cNvPr name="Freeform 56" id="56"/>
            <p:cNvSpPr/>
            <p:nvPr/>
          </p:nvSpPr>
          <p:spPr>
            <a:xfrm flipH="false" flipV="false" rot="0">
              <a:off x="0" y="0"/>
              <a:ext cx="599881" cy="438483"/>
            </a:xfrm>
            <a:custGeom>
              <a:avLst/>
              <a:gdLst/>
              <a:ahLst/>
              <a:cxnLst/>
              <a:rect r="r" b="b" t="t" l="l"/>
              <a:pathLst>
                <a:path h="438483" w="599881">
                  <a:moveTo>
                    <a:pt x="299941" y="0"/>
                  </a:moveTo>
                  <a:cubicBezTo>
                    <a:pt x="134288" y="0"/>
                    <a:pt x="0" y="98158"/>
                    <a:pt x="0" y="219241"/>
                  </a:cubicBezTo>
                  <a:cubicBezTo>
                    <a:pt x="0" y="340325"/>
                    <a:pt x="134288" y="438483"/>
                    <a:pt x="299941" y="438483"/>
                  </a:cubicBezTo>
                  <a:cubicBezTo>
                    <a:pt x="465593" y="438483"/>
                    <a:pt x="599881" y="340325"/>
                    <a:pt x="599881" y="219241"/>
                  </a:cubicBezTo>
                  <a:cubicBezTo>
                    <a:pt x="599881" y="98158"/>
                    <a:pt x="465593" y="0"/>
                    <a:pt x="299941" y="0"/>
                  </a:cubicBezTo>
                  <a:close/>
                </a:path>
              </a:pathLst>
            </a:custGeom>
            <a:solidFill>
              <a:srgbClr val="6AB7E4"/>
            </a:solidFill>
          </p:spPr>
        </p:sp>
        <p:sp>
          <p:nvSpPr>
            <p:cNvPr name="TextBox 57" id="57"/>
            <p:cNvSpPr txBox="true"/>
            <p:nvPr/>
          </p:nvSpPr>
          <p:spPr>
            <a:xfrm>
              <a:off x="56239" y="12533"/>
              <a:ext cx="487404" cy="384842"/>
            </a:xfrm>
            <a:prstGeom prst="rect">
              <a:avLst/>
            </a:prstGeom>
          </p:spPr>
          <p:txBody>
            <a:bodyPr anchor="ctr" rtlCol="false" tIns="48981" lIns="48981" bIns="48981" rIns="48981"/>
            <a:lstStyle/>
            <a:p>
              <a:pPr algn="ctr">
                <a:lnSpc>
                  <a:spcPts val="2141"/>
                </a:lnSpc>
              </a:pPr>
            </a:p>
          </p:txBody>
        </p:sp>
      </p:grpSp>
      <p:grpSp>
        <p:nvGrpSpPr>
          <p:cNvPr name="Group 58" id="58"/>
          <p:cNvGrpSpPr/>
          <p:nvPr/>
        </p:nvGrpSpPr>
        <p:grpSpPr>
          <a:xfrm rot="7185864">
            <a:off x="14204126" y="6796462"/>
            <a:ext cx="82164" cy="60058"/>
            <a:chOff x="0" y="0"/>
            <a:chExt cx="599881" cy="438483"/>
          </a:xfrm>
        </p:grpSpPr>
        <p:sp>
          <p:nvSpPr>
            <p:cNvPr name="Freeform 59" id="59"/>
            <p:cNvSpPr/>
            <p:nvPr/>
          </p:nvSpPr>
          <p:spPr>
            <a:xfrm flipH="false" flipV="false" rot="0">
              <a:off x="0" y="0"/>
              <a:ext cx="599881" cy="438483"/>
            </a:xfrm>
            <a:custGeom>
              <a:avLst/>
              <a:gdLst/>
              <a:ahLst/>
              <a:cxnLst/>
              <a:rect r="r" b="b" t="t" l="l"/>
              <a:pathLst>
                <a:path h="438483" w="599881">
                  <a:moveTo>
                    <a:pt x="299941" y="0"/>
                  </a:moveTo>
                  <a:cubicBezTo>
                    <a:pt x="134288" y="0"/>
                    <a:pt x="0" y="98158"/>
                    <a:pt x="0" y="219241"/>
                  </a:cubicBezTo>
                  <a:cubicBezTo>
                    <a:pt x="0" y="340325"/>
                    <a:pt x="134288" y="438483"/>
                    <a:pt x="299941" y="438483"/>
                  </a:cubicBezTo>
                  <a:cubicBezTo>
                    <a:pt x="465593" y="438483"/>
                    <a:pt x="599881" y="340325"/>
                    <a:pt x="599881" y="219241"/>
                  </a:cubicBezTo>
                  <a:cubicBezTo>
                    <a:pt x="599881" y="98158"/>
                    <a:pt x="465593" y="0"/>
                    <a:pt x="299941" y="0"/>
                  </a:cubicBezTo>
                  <a:close/>
                </a:path>
              </a:pathLst>
            </a:custGeom>
            <a:solidFill>
              <a:srgbClr val="6AB7E4"/>
            </a:solidFill>
          </p:spPr>
        </p:sp>
        <p:sp>
          <p:nvSpPr>
            <p:cNvPr name="TextBox 60" id="60"/>
            <p:cNvSpPr txBox="true"/>
            <p:nvPr/>
          </p:nvSpPr>
          <p:spPr>
            <a:xfrm>
              <a:off x="56239" y="12533"/>
              <a:ext cx="487404" cy="384842"/>
            </a:xfrm>
            <a:prstGeom prst="rect">
              <a:avLst/>
            </a:prstGeom>
          </p:spPr>
          <p:txBody>
            <a:bodyPr anchor="ctr" rtlCol="false" tIns="48981" lIns="48981" bIns="48981" rIns="48981"/>
            <a:lstStyle/>
            <a:p>
              <a:pPr algn="ctr">
                <a:lnSpc>
                  <a:spcPts val="2141"/>
                </a:lnSpc>
              </a:pPr>
            </a:p>
          </p:txBody>
        </p:sp>
      </p:grpSp>
      <p:grpSp>
        <p:nvGrpSpPr>
          <p:cNvPr name="Group 61" id="61"/>
          <p:cNvGrpSpPr/>
          <p:nvPr/>
        </p:nvGrpSpPr>
        <p:grpSpPr>
          <a:xfrm rot="9452781">
            <a:off x="15995014" y="3740374"/>
            <a:ext cx="75089" cy="54886"/>
            <a:chOff x="0" y="0"/>
            <a:chExt cx="599881" cy="438483"/>
          </a:xfrm>
        </p:grpSpPr>
        <p:sp>
          <p:nvSpPr>
            <p:cNvPr name="Freeform 62" id="62"/>
            <p:cNvSpPr/>
            <p:nvPr/>
          </p:nvSpPr>
          <p:spPr>
            <a:xfrm flipH="false" flipV="false" rot="0">
              <a:off x="0" y="0"/>
              <a:ext cx="599881" cy="438483"/>
            </a:xfrm>
            <a:custGeom>
              <a:avLst/>
              <a:gdLst/>
              <a:ahLst/>
              <a:cxnLst/>
              <a:rect r="r" b="b" t="t" l="l"/>
              <a:pathLst>
                <a:path h="438483" w="599881">
                  <a:moveTo>
                    <a:pt x="299941" y="0"/>
                  </a:moveTo>
                  <a:cubicBezTo>
                    <a:pt x="134288" y="0"/>
                    <a:pt x="0" y="98158"/>
                    <a:pt x="0" y="219241"/>
                  </a:cubicBezTo>
                  <a:cubicBezTo>
                    <a:pt x="0" y="340325"/>
                    <a:pt x="134288" y="438483"/>
                    <a:pt x="299941" y="438483"/>
                  </a:cubicBezTo>
                  <a:cubicBezTo>
                    <a:pt x="465593" y="438483"/>
                    <a:pt x="599881" y="340325"/>
                    <a:pt x="599881" y="219241"/>
                  </a:cubicBezTo>
                  <a:cubicBezTo>
                    <a:pt x="599881" y="98158"/>
                    <a:pt x="465593" y="0"/>
                    <a:pt x="299941" y="0"/>
                  </a:cubicBezTo>
                  <a:close/>
                </a:path>
              </a:pathLst>
            </a:custGeom>
            <a:solidFill>
              <a:srgbClr val="6AB7E4"/>
            </a:solidFill>
          </p:spPr>
        </p:sp>
        <p:sp>
          <p:nvSpPr>
            <p:cNvPr name="TextBox 63" id="63"/>
            <p:cNvSpPr txBox="true"/>
            <p:nvPr/>
          </p:nvSpPr>
          <p:spPr>
            <a:xfrm>
              <a:off x="56239" y="12533"/>
              <a:ext cx="487404" cy="384842"/>
            </a:xfrm>
            <a:prstGeom prst="rect">
              <a:avLst/>
            </a:prstGeom>
          </p:spPr>
          <p:txBody>
            <a:bodyPr anchor="ctr" rtlCol="false" tIns="48981" lIns="48981" bIns="48981" rIns="48981"/>
            <a:lstStyle/>
            <a:p>
              <a:pPr algn="ctr">
                <a:lnSpc>
                  <a:spcPts val="2141"/>
                </a:lnSpc>
              </a:pPr>
            </a:p>
          </p:txBody>
        </p:sp>
      </p:grpSp>
      <p:grpSp>
        <p:nvGrpSpPr>
          <p:cNvPr name="Group 64" id="64"/>
          <p:cNvGrpSpPr/>
          <p:nvPr/>
        </p:nvGrpSpPr>
        <p:grpSpPr>
          <a:xfrm rot="-352649">
            <a:off x="8899090" y="4250219"/>
            <a:ext cx="78881" cy="54886"/>
            <a:chOff x="0" y="0"/>
            <a:chExt cx="630175" cy="438483"/>
          </a:xfrm>
        </p:grpSpPr>
        <p:sp>
          <p:nvSpPr>
            <p:cNvPr name="Freeform 65" id="65"/>
            <p:cNvSpPr/>
            <p:nvPr/>
          </p:nvSpPr>
          <p:spPr>
            <a:xfrm flipH="false" flipV="false" rot="0">
              <a:off x="0" y="0"/>
              <a:ext cx="630175" cy="438483"/>
            </a:xfrm>
            <a:custGeom>
              <a:avLst/>
              <a:gdLst/>
              <a:ahLst/>
              <a:cxnLst/>
              <a:rect r="r" b="b" t="t" l="l"/>
              <a:pathLst>
                <a:path h="438483" w="630175">
                  <a:moveTo>
                    <a:pt x="315088" y="0"/>
                  </a:moveTo>
                  <a:cubicBezTo>
                    <a:pt x="141070" y="0"/>
                    <a:pt x="0" y="98158"/>
                    <a:pt x="0" y="219241"/>
                  </a:cubicBezTo>
                  <a:cubicBezTo>
                    <a:pt x="0" y="340325"/>
                    <a:pt x="141070" y="438483"/>
                    <a:pt x="315088" y="438483"/>
                  </a:cubicBezTo>
                  <a:cubicBezTo>
                    <a:pt x="489106" y="438483"/>
                    <a:pt x="630175" y="340325"/>
                    <a:pt x="630175" y="219241"/>
                  </a:cubicBezTo>
                  <a:cubicBezTo>
                    <a:pt x="630175" y="98158"/>
                    <a:pt x="489106" y="0"/>
                    <a:pt x="315088" y="0"/>
                  </a:cubicBezTo>
                  <a:close/>
                </a:path>
              </a:pathLst>
            </a:custGeom>
            <a:solidFill>
              <a:srgbClr val="6AB7E4"/>
            </a:solidFill>
          </p:spPr>
        </p:sp>
        <p:sp>
          <p:nvSpPr>
            <p:cNvPr name="TextBox 66" id="66"/>
            <p:cNvSpPr txBox="true"/>
            <p:nvPr/>
          </p:nvSpPr>
          <p:spPr>
            <a:xfrm>
              <a:off x="59079" y="12533"/>
              <a:ext cx="512017" cy="384842"/>
            </a:xfrm>
            <a:prstGeom prst="rect">
              <a:avLst/>
            </a:prstGeom>
          </p:spPr>
          <p:txBody>
            <a:bodyPr anchor="ctr" rtlCol="false" tIns="48981" lIns="48981" bIns="48981" rIns="48981"/>
            <a:lstStyle/>
            <a:p>
              <a:pPr algn="ctr">
                <a:lnSpc>
                  <a:spcPts val="2141"/>
                </a:lnSpc>
              </a:pPr>
            </a:p>
          </p:txBody>
        </p:sp>
      </p:grpSp>
      <p:grpSp>
        <p:nvGrpSpPr>
          <p:cNvPr name="Group 67" id="67"/>
          <p:cNvGrpSpPr/>
          <p:nvPr/>
        </p:nvGrpSpPr>
        <p:grpSpPr>
          <a:xfrm rot="-451759">
            <a:off x="12561455" y="2770500"/>
            <a:ext cx="71225" cy="54886"/>
            <a:chOff x="0" y="0"/>
            <a:chExt cx="569013" cy="438483"/>
          </a:xfrm>
        </p:grpSpPr>
        <p:sp>
          <p:nvSpPr>
            <p:cNvPr name="Freeform 68" id="68"/>
            <p:cNvSpPr/>
            <p:nvPr/>
          </p:nvSpPr>
          <p:spPr>
            <a:xfrm flipH="false" flipV="false" rot="0">
              <a:off x="0" y="0"/>
              <a:ext cx="569013" cy="438483"/>
            </a:xfrm>
            <a:custGeom>
              <a:avLst/>
              <a:gdLst/>
              <a:ahLst/>
              <a:cxnLst/>
              <a:rect r="r" b="b" t="t" l="l"/>
              <a:pathLst>
                <a:path h="438483" w="569013">
                  <a:moveTo>
                    <a:pt x="284507" y="0"/>
                  </a:moveTo>
                  <a:cubicBezTo>
                    <a:pt x="127378" y="0"/>
                    <a:pt x="0" y="98158"/>
                    <a:pt x="0" y="219241"/>
                  </a:cubicBezTo>
                  <a:cubicBezTo>
                    <a:pt x="0" y="340325"/>
                    <a:pt x="127378" y="438483"/>
                    <a:pt x="284507" y="438483"/>
                  </a:cubicBezTo>
                  <a:cubicBezTo>
                    <a:pt x="441635" y="438483"/>
                    <a:pt x="569013" y="340325"/>
                    <a:pt x="569013" y="219241"/>
                  </a:cubicBezTo>
                  <a:cubicBezTo>
                    <a:pt x="569013" y="98158"/>
                    <a:pt x="441635" y="0"/>
                    <a:pt x="284507" y="0"/>
                  </a:cubicBezTo>
                  <a:close/>
                </a:path>
              </a:pathLst>
            </a:custGeom>
            <a:solidFill>
              <a:srgbClr val="6AB7E4"/>
            </a:solidFill>
          </p:spPr>
        </p:sp>
        <p:sp>
          <p:nvSpPr>
            <p:cNvPr name="TextBox 69" id="69"/>
            <p:cNvSpPr txBox="true"/>
            <p:nvPr/>
          </p:nvSpPr>
          <p:spPr>
            <a:xfrm>
              <a:off x="53345" y="12533"/>
              <a:ext cx="462323" cy="384842"/>
            </a:xfrm>
            <a:prstGeom prst="rect">
              <a:avLst/>
            </a:prstGeom>
          </p:spPr>
          <p:txBody>
            <a:bodyPr anchor="ctr" rtlCol="false" tIns="48981" lIns="48981" bIns="48981" rIns="48981"/>
            <a:lstStyle/>
            <a:p>
              <a:pPr algn="ctr">
                <a:lnSpc>
                  <a:spcPts val="2141"/>
                </a:lnSpc>
              </a:pPr>
            </a:p>
          </p:txBody>
        </p:sp>
      </p:grpSp>
      <p:sp>
        <p:nvSpPr>
          <p:cNvPr name="Freeform 70" id="70"/>
          <p:cNvSpPr/>
          <p:nvPr/>
        </p:nvSpPr>
        <p:spPr>
          <a:xfrm flipH="false" flipV="false" rot="0">
            <a:off x="9306233" y="7368446"/>
            <a:ext cx="958055" cy="958055"/>
          </a:xfrm>
          <a:custGeom>
            <a:avLst/>
            <a:gdLst/>
            <a:ahLst/>
            <a:cxnLst/>
            <a:rect r="r" b="b" t="t" l="l"/>
            <a:pathLst>
              <a:path h="958055" w="958055">
                <a:moveTo>
                  <a:pt x="0" y="0"/>
                </a:moveTo>
                <a:lnTo>
                  <a:pt x="958055" y="0"/>
                </a:lnTo>
                <a:lnTo>
                  <a:pt x="958055" y="958055"/>
                </a:lnTo>
                <a:lnTo>
                  <a:pt x="0" y="958055"/>
                </a:lnTo>
                <a:lnTo>
                  <a:pt x="0" y="0"/>
                </a:lnTo>
                <a:close/>
              </a:path>
            </a:pathLst>
          </a:custGeom>
          <a:blipFill>
            <a:blip r:embed="rId10"/>
            <a:stretch>
              <a:fillRect l="0" t="0" r="0" b="0"/>
            </a:stretch>
          </a:blipFill>
        </p:spPr>
      </p:sp>
      <p:sp>
        <p:nvSpPr>
          <p:cNvPr name="Freeform 71" id="71"/>
          <p:cNvSpPr/>
          <p:nvPr/>
        </p:nvSpPr>
        <p:spPr>
          <a:xfrm flipH="false" flipV="false" rot="0">
            <a:off x="12558166" y="2828151"/>
            <a:ext cx="713578" cy="713578"/>
          </a:xfrm>
          <a:custGeom>
            <a:avLst/>
            <a:gdLst/>
            <a:ahLst/>
            <a:cxnLst/>
            <a:rect r="r" b="b" t="t" l="l"/>
            <a:pathLst>
              <a:path h="713578" w="713578">
                <a:moveTo>
                  <a:pt x="0" y="0"/>
                </a:moveTo>
                <a:lnTo>
                  <a:pt x="713578" y="0"/>
                </a:lnTo>
                <a:lnTo>
                  <a:pt x="713578" y="713578"/>
                </a:lnTo>
                <a:lnTo>
                  <a:pt x="0" y="713578"/>
                </a:lnTo>
                <a:lnTo>
                  <a:pt x="0" y="0"/>
                </a:lnTo>
                <a:close/>
              </a:path>
            </a:pathLst>
          </a:custGeom>
          <a:blipFill>
            <a:blip r:embed="rId11"/>
            <a:stretch>
              <a:fillRect l="0" t="0" r="0" b="0"/>
            </a:stretch>
          </a:blipFill>
        </p:spPr>
      </p:sp>
      <p:sp>
        <p:nvSpPr>
          <p:cNvPr name="Freeform 72" id="72"/>
          <p:cNvSpPr/>
          <p:nvPr/>
        </p:nvSpPr>
        <p:spPr>
          <a:xfrm flipH="false" flipV="false" rot="0">
            <a:off x="5185956" y="5727863"/>
            <a:ext cx="806543" cy="826165"/>
          </a:xfrm>
          <a:custGeom>
            <a:avLst/>
            <a:gdLst/>
            <a:ahLst/>
            <a:cxnLst/>
            <a:rect r="r" b="b" t="t" l="l"/>
            <a:pathLst>
              <a:path h="826165" w="806543">
                <a:moveTo>
                  <a:pt x="0" y="0"/>
                </a:moveTo>
                <a:lnTo>
                  <a:pt x="806543" y="0"/>
                </a:lnTo>
                <a:lnTo>
                  <a:pt x="806543" y="826165"/>
                </a:lnTo>
                <a:lnTo>
                  <a:pt x="0" y="8261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73" id="73"/>
          <p:cNvSpPr/>
          <p:nvPr/>
        </p:nvSpPr>
        <p:spPr>
          <a:xfrm flipH="false" flipV="false" rot="0">
            <a:off x="8563114" y="4044995"/>
            <a:ext cx="975624" cy="681717"/>
          </a:xfrm>
          <a:custGeom>
            <a:avLst/>
            <a:gdLst/>
            <a:ahLst/>
            <a:cxnLst/>
            <a:rect r="r" b="b" t="t" l="l"/>
            <a:pathLst>
              <a:path h="681717" w="975624">
                <a:moveTo>
                  <a:pt x="0" y="0"/>
                </a:moveTo>
                <a:lnTo>
                  <a:pt x="975623" y="0"/>
                </a:lnTo>
                <a:lnTo>
                  <a:pt x="975623" y="681718"/>
                </a:lnTo>
                <a:lnTo>
                  <a:pt x="0" y="6817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74" id="74"/>
          <p:cNvSpPr/>
          <p:nvPr/>
        </p:nvSpPr>
        <p:spPr>
          <a:xfrm flipH="false" flipV="false" rot="0">
            <a:off x="15607504" y="3059712"/>
            <a:ext cx="940468" cy="721809"/>
          </a:xfrm>
          <a:custGeom>
            <a:avLst/>
            <a:gdLst/>
            <a:ahLst/>
            <a:cxnLst/>
            <a:rect r="r" b="b" t="t" l="l"/>
            <a:pathLst>
              <a:path h="721809" w="940468">
                <a:moveTo>
                  <a:pt x="0" y="0"/>
                </a:moveTo>
                <a:lnTo>
                  <a:pt x="940468" y="0"/>
                </a:lnTo>
                <a:lnTo>
                  <a:pt x="940468" y="721809"/>
                </a:lnTo>
                <a:lnTo>
                  <a:pt x="0" y="7218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75" id="75"/>
          <p:cNvSpPr/>
          <p:nvPr/>
        </p:nvSpPr>
        <p:spPr>
          <a:xfrm flipH="false" flipV="false" rot="0">
            <a:off x="13272706" y="5944972"/>
            <a:ext cx="972502" cy="937249"/>
          </a:xfrm>
          <a:custGeom>
            <a:avLst/>
            <a:gdLst/>
            <a:ahLst/>
            <a:cxnLst/>
            <a:rect r="r" b="b" t="t" l="l"/>
            <a:pathLst>
              <a:path h="937249" w="972502">
                <a:moveTo>
                  <a:pt x="0" y="0"/>
                </a:moveTo>
                <a:lnTo>
                  <a:pt x="972502" y="0"/>
                </a:lnTo>
                <a:lnTo>
                  <a:pt x="972502" y="937248"/>
                </a:lnTo>
                <a:lnTo>
                  <a:pt x="0" y="93724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76" id="76"/>
          <p:cNvSpPr txBox="true"/>
          <p:nvPr/>
        </p:nvSpPr>
        <p:spPr>
          <a:xfrm rot="0">
            <a:off x="11143401" y="7863711"/>
            <a:ext cx="2062221" cy="290151"/>
          </a:xfrm>
          <a:prstGeom prst="rect">
            <a:avLst/>
          </a:prstGeom>
        </p:spPr>
        <p:txBody>
          <a:bodyPr anchor="t" rtlCol="false" tIns="0" lIns="0" bIns="0" rIns="0">
            <a:spAutoFit/>
          </a:bodyPr>
          <a:lstStyle/>
          <a:p>
            <a:pPr algn="l">
              <a:lnSpc>
                <a:spcPts val="2380"/>
              </a:lnSpc>
            </a:pPr>
            <a:r>
              <a:rPr lang="en-US" sz="1700">
                <a:solidFill>
                  <a:srgbClr val="1EFFFF"/>
                </a:solidFill>
                <a:latin typeface="Lato 1"/>
                <a:ea typeface="Lato 1"/>
                <a:cs typeface="Lato 1"/>
                <a:sym typeface="Lato 1"/>
              </a:rPr>
              <a:t>STEP 2</a:t>
            </a:r>
          </a:p>
        </p:txBody>
      </p:sp>
      <p:sp>
        <p:nvSpPr>
          <p:cNvPr name="TextBox 77" id="77"/>
          <p:cNvSpPr txBox="true"/>
          <p:nvPr/>
        </p:nvSpPr>
        <p:spPr>
          <a:xfrm rot="0">
            <a:off x="11143401" y="8170958"/>
            <a:ext cx="2609742" cy="379511"/>
          </a:xfrm>
          <a:prstGeom prst="rect">
            <a:avLst/>
          </a:prstGeom>
        </p:spPr>
        <p:txBody>
          <a:bodyPr anchor="t" rtlCol="false" tIns="0" lIns="0" bIns="0" rIns="0">
            <a:spAutoFit/>
          </a:bodyPr>
          <a:lstStyle/>
          <a:p>
            <a:pPr algn="l">
              <a:lnSpc>
                <a:spcPts val="3067"/>
              </a:lnSpc>
            </a:pPr>
            <a:r>
              <a:rPr lang="en-US" sz="2191">
                <a:solidFill>
                  <a:srgbClr val="FFFFFF"/>
                </a:solidFill>
                <a:latin typeface="Lato 2 Heavy"/>
                <a:ea typeface="Lato 2 Heavy"/>
                <a:cs typeface="Lato 2 Heavy"/>
                <a:sym typeface="Lato 2 Heavy"/>
              </a:rPr>
              <a:t>Data Preprocessing</a:t>
            </a:r>
          </a:p>
        </p:txBody>
      </p:sp>
      <p:sp>
        <p:nvSpPr>
          <p:cNvPr name="TextBox 78" id="78"/>
          <p:cNvSpPr txBox="true"/>
          <p:nvPr/>
        </p:nvSpPr>
        <p:spPr>
          <a:xfrm rot="0">
            <a:off x="11143401" y="8687282"/>
            <a:ext cx="2393149" cy="1267252"/>
          </a:xfrm>
          <a:prstGeom prst="rect">
            <a:avLst/>
          </a:prstGeom>
        </p:spPr>
        <p:txBody>
          <a:bodyPr anchor="t" rtlCol="false" tIns="0" lIns="0" bIns="0" rIns="0">
            <a:spAutoFit/>
          </a:bodyPr>
          <a:lstStyle/>
          <a:p>
            <a:pPr algn="just">
              <a:lnSpc>
                <a:spcPts val="1704"/>
              </a:lnSpc>
            </a:pPr>
            <a:r>
              <a:rPr lang="en-US" sz="1301">
                <a:solidFill>
                  <a:srgbClr val="FFFFFF"/>
                </a:solidFill>
                <a:latin typeface="Lato 1"/>
                <a:ea typeface="Lato 1"/>
                <a:cs typeface="Lato 1"/>
                <a:sym typeface="Lato 1"/>
              </a:rPr>
              <a:t>Balancing the dataset to prevent bias towards the majority class, removing duplicates and outliers, and standardizing and normalizing the data to ensure it is on a similar scale.</a:t>
            </a:r>
          </a:p>
        </p:txBody>
      </p:sp>
      <p:sp>
        <p:nvSpPr>
          <p:cNvPr name="TextBox 79" id="79"/>
          <p:cNvSpPr txBox="true"/>
          <p:nvPr/>
        </p:nvSpPr>
        <p:spPr>
          <a:xfrm rot="0">
            <a:off x="3759170" y="3348603"/>
            <a:ext cx="2582342" cy="379511"/>
          </a:xfrm>
          <a:prstGeom prst="rect">
            <a:avLst/>
          </a:prstGeom>
        </p:spPr>
        <p:txBody>
          <a:bodyPr anchor="t" rtlCol="false" tIns="0" lIns="0" bIns="0" rIns="0">
            <a:spAutoFit/>
          </a:bodyPr>
          <a:lstStyle/>
          <a:p>
            <a:pPr algn="l">
              <a:lnSpc>
                <a:spcPts val="3067"/>
              </a:lnSpc>
            </a:pPr>
            <a:r>
              <a:rPr lang="en-US" sz="2191">
                <a:solidFill>
                  <a:srgbClr val="FFFFFF"/>
                </a:solidFill>
                <a:latin typeface="Lato 2 Heavy"/>
                <a:ea typeface="Lato 2 Heavy"/>
                <a:cs typeface="Lato 2 Heavy"/>
                <a:sym typeface="Lato 2 Heavy"/>
              </a:rPr>
              <a:t>Data Acquisition</a:t>
            </a:r>
          </a:p>
        </p:txBody>
      </p:sp>
      <p:sp>
        <p:nvSpPr>
          <p:cNvPr name="TextBox 80" id="80"/>
          <p:cNvSpPr txBox="true"/>
          <p:nvPr/>
        </p:nvSpPr>
        <p:spPr>
          <a:xfrm rot="0">
            <a:off x="14090612" y="7705960"/>
            <a:ext cx="4914721" cy="379532"/>
          </a:xfrm>
          <a:prstGeom prst="rect">
            <a:avLst/>
          </a:prstGeom>
        </p:spPr>
        <p:txBody>
          <a:bodyPr anchor="t" rtlCol="false" tIns="0" lIns="0" bIns="0" rIns="0">
            <a:spAutoFit/>
          </a:bodyPr>
          <a:lstStyle/>
          <a:p>
            <a:pPr algn="l">
              <a:lnSpc>
                <a:spcPts val="3067"/>
              </a:lnSpc>
            </a:pPr>
            <a:r>
              <a:rPr lang="en-US" sz="2191">
                <a:solidFill>
                  <a:srgbClr val="FFFFFF"/>
                </a:solidFill>
                <a:latin typeface="Lato 2 Heavy"/>
                <a:ea typeface="Lato 2 Heavy"/>
                <a:cs typeface="Lato 2 Heavy"/>
                <a:sym typeface="Lato 2 Heavy"/>
              </a:rPr>
              <a:t>Feature Engineering </a:t>
            </a:r>
          </a:p>
        </p:txBody>
      </p:sp>
      <p:sp>
        <p:nvSpPr>
          <p:cNvPr name="TextBox 81" id="81"/>
          <p:cNvSpPr txBox="true"/>
          <p:nvPr/>
        </p:nvSpPr>
        <p:spPr>
          <a:xfrm rot="0">
            <a:off x="15047144" y="4583081"/>
            <a:ext cx="2448925" cy="379532"/>
          </a:xfrm>
          <a:prstGeom prst="rect">
            <a:avLst/>
          </a:prstGeom>
        </p:spPr>
        <p:txBody>
          <a:bodyPr anchor="t" rtlCol="false" tIns="0" lIns="0" bIns="0" rIns="0">
            <a:spAutoFit/>
          </a:bodyPr>
          <a:lstStyle/>
          <a:p>
            <a:pPr algn="l">
              <a:lnSpc>
                <a:spcPts val="3067"/>
              </a:lnSpc>
            </a:pPr>
            <a:r>
              <a:rPr lang="en-US" sz="2191">
                <a:solidFill>
                  <a:srgbClr val="FFFFFF"/>
                </a:solidFill>
                <a:latin typeface="Lato 2 Heavy"/>
                <a:ea typeface="Lato 2 Heavy"/>
                <a:cs typeface="Lato 2 Heavy"/>
                <a:sym typeface="Lato 2 Heavy"/>
              </a:rPr>
              <a:t>Model Evaluation</a:t>
            </a:r>
          </a:p>
        </p:txBody>
      </p:sp>
      <p:sp>
        <p:nvSpPr>
          <p:cNvPr name="TextBox 82" id="82"/>
          <p:cNvSpPr txBox="true"/>
          <p:nvPr/>
        </p:nvSpPr>
        <p:spPr>
          <a:xfrm rot="0">
            <a:off x="7331543" y="1624827"/>
            <a:ext cx="4339602" cy="379532"/>
          </a:xfrm>
          <a:prstGeom prst="rect">
            <a:avLst/>
          </a:prstGeom>
        </p:spPr>
        <p:txBody>
          <a:bodyPr anchor="t" rtlCol="false" tIns="0" lIns="0" bIns="0" rIns="0">
            <a:spAutoFit/>
          </a:bodyPr>
          <a:lstStyle/>
          <a:p>
            <a:pPr algn="l">
              <a:lnSpc>
                <a:spcPts val="3067"/>
              </a:lnSpc>
            </a:pPr>
            <a:r>
              <a:rPr lang="en-US" sz="2191">
                <a:solidFill>
                  <a:srgbClr val="FFFFFF"/>
                </a:solidFill>
                <a:latin typeface="Lato 2 Heavy"/>
                <a:ea typeface="Lato 2 Heavy"/>
                <a:cs typeface="Lato 2 Heavy"/>
                <a:sym typeface="Lato 2 Heavy"/>
              </a:rPr>
              <a:t>Exploratory Data Analysis (EDA)</a:t>
            </a:r>
          </a:p>
        </p:txBody>
      </p:sp>
      <p:sp>
        <p:nvSpPr>
          <p:cNvPr name="TextBox 83" id="83"/>
          <p:cNvSpPr txBox="true"/>
          <p:nvPr/>
        </p:nvSpPr>
        <p:spPr>
          <a:xfrm rot="0">
            <a:off x="11671145" y="649189"/>
            <a:ext cx="2499609" cy="379532"/>
          </a:xfrm>
          <a:prstGeom prst="rect">
            <a:avLst/>
          </a:prstGeom>
        </p:spPr>
        <p:txBody>
          <a:bodyPr anchor="t" rtlCol="false" tIns="0" lIns="0" bIns="0" rIns="0">
            <a:spAutoFit/>
          </a:bodyPr>
          <a:lstStyle/>
          <a:p>
            <a:pPr algn="l">
              <a:lnSpc>
                <a:spcPts val="3067"/>
              </a:lnSpc>
            </a:pPr>
            <a:r>
              <a:rPr lang="en-US" sz="2191">
                <a:solidFill>
                  <a:srgbClr val="FFFFFF"/>
                </a:solidFill>
                <a:latin typeface="Lato 2 Heavy"/>
                <a:ea typeface="Lato 2 Heavy"/>
                <a:cs typeface="Lato 2 Heavy"/>
                <a:sym typeface="Lato 2 Heavy"/>
              </a:rPr>
              <a:t>Modeling</a:t>
            </a:r>
          </a:p>
        </p:txBody>
      </p:sp>
      <p:sp>
        <p:nvSpPr>
          <p:cNvPr name="TextBox 84" id="84"/>
          <p:cNvSpPr txBox="true"/>
          <p:nvPr/>
        </p:nvSpPr>
        <p:spPr>
          <a:xfrm rot="0">
            <a:off x="3766532" y="3839252"/>
            <a:ext cx="3565012" cy="848598"/>
          </a:xfrm>
          <a:prstGeom prst="rect">
            <a:avLst/>
          </a:prstGeom>
        </p:spPr>
        <p:txBody>
          <a:bodyPr anchor="t" rtlCol="false" tIns="0" lIns="0" bIns="0" rIns="0">
            <a:spAutoFit/>
          </a:bodyPr>
          <a:lstStyle/>
          <a:p>
            <a:pPr algn="just">
              <a:lnSpc>
                <a:spcPts val="1704"/>
              </a:lnSpc>
            </a:pPr>
            <a:r>
              <a:rPr lang="en-US" sz="1301">
                <a:solidFill>
                  <a:srgbClr val="FFFFFF"/>
                </a:solidFill>
                <a:latin typeface="Lato 1"/>
                <a:ea typeface="Lato 1"/>
                <a:cs typeface="Lato 1"/>
                <a:sym typeface="Lato 1"/>
              </a:rPr>
              <a:t>The dataset, sourced from Kaggle, comprises 1,000 samples with 16 features and is labeled for the presence of heart disease as a two-class dataset.</a:t>
            </a:r>
          </a:p>
        </p:txBody>
      </p:sp>
      <p:sp>
        <p:nvSpPr>
          <p:cNvPr name="TextBox 85" id="85"/>
          <p:cNvSpPr txBox="true"/>
          <p:nvPr/>
        </p:nvSpPr>
        <p:spPr>
          <a:xfrm rot="0">
            <a:off x="14170754" y="8125287"/>
            <a:ext cx="3088546" cy="1267252"/>
          </a:xfrm>
          <a:prstGeom prst="rect">
            <a:avLst/>
          </a:prstGeom>
        </p:spPr>
        <p:txBody>
          <a:bodyPr anchor="t" rtlCol="false" tIns="0" lIns="0" bIns="0" rIns="0">
            <a:spAutoFit/>
          </a:bodyPr>
          <a:lstStyle/>
          <a:p>
            <a:pPr algn="just">
              <a:lnSpc>
                <a:spcPts val="1704"/>
              </a:lnSpc>
            </a:pPr>
            <a:r>
              <a:rPr lang="en-US" sz="1301">
                <a:solidFill>
                  <a:srgbClr val="FFFFFF"/>
                </a:solidFill>
                <a:latin typeface="Lato 1"/>
                <a:ea typeface="Lato 1"/>
                <a:cs typeface="Lato 1"/>
                <a:sym typeface="Lato 1"/>
              </a:rPr>
              <a:t>Creating new features (e.g., Log Blood Pressure), combining features (interaction terms, composite features), and utilizing domain knowledge to include meaningful medical insights-based features. We now have 21 features</a:t>
            </a:r>
          </a:p>
        </p:txBody>
      </p:sp>
      <p:sp>
        <p:nvSpPr>
          <p:cNvPr name="TextBox 86" id="86"/>
          <p:cNvSpPr txBox="true"/>
          <p:nvPr/>
        </p:nvSpPr>
        <p:spPr>
          <a:xfrm rot="0">
            <a:off x="15121600" y="5000150"/>
            <a:ext cx="2859696" cy="848301"/>
          </a:xfrm>
          <a:prstGeom prst="rect">
            <a:avLst/>
          </a:prstGeom>
        </p:spPr>
        <p:txBody>
          <a:bodyPr anchor="t" rtlCol="false" tIns="0" lIns="0" bIns="0" rIns="0">
            <a:spAutoFit/>
          </a:bodyPr>
          <a:lstStyle/>
          <a:p>
            <a:pPr algn="l">
              <a:lnSpc>
                <a:spcPts val="1704"/>
              </a:lnSpc>
            </a:pPr>
            <a:r>
              <a:rPr lang="en-US" sz="1301">
                <a:solidFill>
                  <a:srgbClr val="FFFFFF"/>
                </a:solidFill>
                <a:latin typeface="Lato 1"/>
                <a:ea typeface="Lato 1"/>
                <a:cs typeface="Lato 1"/>
                <a:sym typeface="Lato 1"/>
              </a:rPr>
              <a:t>Models Evaluation was done using f1 score, precision, Recall, accuracy and confusion matrics to choose the best model</a:t>
            </a:r>
          </a:p>
        </p:txBody>
      </p:sp>
      <p:sp>
        <p:nvSpPr>
          <p:cNvPr name="TextBox 87" id="87"/>
          <p:cNvSpPr txBox="true"/>
          <p:nvPr/>
        </p:nvSpPr>
        <p:spPr>
          <a:xfrm rot="0">
            <a:off x="7331543" y="2127233"/>
            <a:ext cx="3466606" cy="1057776"/>
          </a:xfrm>
          <a:prstGeom prst="rect">
            <a:avLst/>
          </a:prstGeom>
        </p:spPr>
        <p:txBody>
          <a:bodyPr anchor="t" rtlCol="false" tIns="0" lIns="0" bIns="0" rIns="0">
            <a:spAutoFit/>
          </a:bodyPr>
          <a:lstStyle/>
          <a:p>
            <a:pPr algn="just">
              <a:lnSpc>
                <a:spcPts val="1704"/>
              </a:lnSpc>
            </a:pPr>
            <a:r>
              <a:rPr lang="en-US" sz="1301">
                <a:solidFill>
                  <a:srgbClr val="FFFFFF"/>
                </a:solidFill>
                <a:latin typeface="Lato 1"/>
                <a:ea typeface="Lato 1"/>
                <a:cs typeface="Lato 1"/>
                <a:sym typeface="Lato 1"/>
              </a:rPr>
              <a:t>Performing descriptive statistics, distribution analysis (histograms and box plots), correlation analysis (heatmaps), and group comparisons to analyze incidence across demographics in the dataset.</a:t>
            </a:r>
          </a:p>
        </p:txBody>
      </p:sp>
      <p:sp>
        <p:nvSpPr>
          <p:cNvPr name="TextBox 88" id="88"/>
          <p:cNvSpPr txBox="true"/>
          <p:nvPr/>
        </p:nvSpPr>
        <p:spPr>
          <a:xfrm rot="0">
            <a:off x="11671145" y="1104303"/>
            <a:ext cx="2062221" cy="638825"/>
          </a:xfrm>
          <a:prstGeom prst="rect">
            <a:avLst/>
          </a:prstGeom>
        </p:spPr>
        <p:txBody>
          <a:bodyPr anchor="t" rtlCol="false" tIns="0" lIns="0" bIns="0" rIns="0">
            <a:spAutoFit/>
          </a:bodyPr>
          <a:lstStyle/>
          <a:p>
            <a:pPr algn="just">
              <a:lnSpc>
                <a:spcPts val="1704"/>
              </a:lnSpc>
            </a:pPr>
            <a:r>
              <a:rPr lang="en-US" sz="1301">
                <a:solidFill>
                  <a:srgbClr val="FFFFFF"/>
                </a:solidFill>
                <a:latin typeface="Lato 1"/>
                <a:ea typeface="Lato 1"/>
                <a:cs typeface="Lato 1"/>
                <a:sym typeface="Lato 1"/>
              </a:rPr>
              <a:t>Using Logistic Regression, Decision Tree, Random Forest, and XGBoost.</a:t>
            </a:r>
          </a:p>
        </p:txBody>
      </p:sp>
      <p:sp>
        <p:nvSpPr>
          <p:cNvPr name="TextBox 89" id="89"/>
          <p:cNvSpPr txBox="true"/>
          <p:nvPr/>
        </p:nvSpPr>
        <p:spPr>
          <a:xfrm rot="0">
            <a:off x="1647113" y="8870983"/>
            <a:ext cx="2877163" cy="688909"/>
          </a:xfrm>
          <a:prstGeom prst="rect">
            <a:avLst/>
          </a:prstGeom>
        </p:spPr>
        <p:txBody>
          <a:bodyPr anchor="t" rtlCol="false" tIns="0" lIns="0" bIns="0" rIns="0">
            <a:spAutoFit/>
          </a:bodyPr>
          <a:lstStyle/>
          <a:p>
            <a:pPr algn="l">
              <a:lnSpc>
                <a:spcPts val="5600"/>
              </a:lnSpc>
            </a:pPr>
            <a:r>
              <a:rPr lang="en-US" sz="4000">
                <a:solidFill>
                  <a:srgbClr val="FFFFFF"/>
                </a:solidFill>
                <a:latin typeface="Lato 2 Heavy"/>
                <a:ea typeface="Lato 2 Heavy"/>
                <a:cs typeface="Lato 2 Heavy"/>
                <a:sym typeface="Lato 2 Heavy"/>
              </a:rPr>
              <a:t>MODEL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803" r="0" b="-4641"/>
            </a:stretch>
          </a:blipFill>
        </p:spPr>
      </p:sp>
      <p:sp>
        <p:nvSpPr>
          <p:cNvPr name="Freeform 3" id="3"/>
          <p:cNvSpPr/>
          <p:nvPr/>
        </p:nvSpPr>
        <p:spPr>
          <a:xfrm flipH="false" flipV="false" rot="0">
            <a:off x="4016350" y="1789389"/>
            <a:ext cx="10255300" cy="7468911"/>
          </a:xfrm>
          <a:custGeom>
            <a:avLst/>
            <a:gdLst/>
            <a:ahLst/>
            <a:cxnLst/>
            <a:rect r="r" b="b" t="t" l="l"/>
            <a:pathLst>
              <a:path h="7468911" w="10255300">
                <a:moveTo>
                  <a:pt x="0" y="0"/>
                </a:moveTo>
                <a:lnTo>
                  <a:pt x="10255300" y="0"/>
                </a:lnTo>
                <a:lnTo>
                  <a:pt x="10255300" y="7468911"/>
                </a:lnTo>
                <a:lnTo>
                  <a:pt x="0" y="7468911"/>
                </a:lnTo>
                <a:lnTo>
                  <a:pt x="0" y="0"/>
                </a:lnTo>
                <a:close/>
              </a:path>
            </a:pathLst>
          </a:custGeom>
          <a:blipFill>
            <a:blip r:embed="rId3"/>
            <a:stretch>
              <a:fillRect l="0" t="0" r="0" b="0"/>
            </a:stretch>
          </a:blipFill>
        </p:spPr>
      </p:sp>
      <p:sp>
        <p:nvSpPr>
          <p:cNvPr name="TextBox 4" id="4"/>
          <p:cNvSpPr txBox="true"/>
          <p:nvPr/>
        </p:nvSpPr>
        <p:spPr>
          <a:xfrm rot="0">
            <a:off x="4129935" y="638816"/>
            <a:ext cx="10219002" cy="703581"/>
          </a:xfrm>
          <a:prstGeom prst="rect">
            <a:avLst/>
          </a:prstGeom>
        </p:spPr>
        <p:txBody>
          <a:bodyPr anchor="t" rtlCol="false" tIns="0" lIns="0" bIns="0" rIns="0">
            <a:spAutoFit/>
          </a:bodyPr>
          <a:lstStyle/>
          <a:p>
            <a:pPr algn="ctr">
              <a:lnSpc>
                <a:spcPts val="5840"/>
              </a:lnSpc>
            </a:pPr>
            <a:r>
              <a:rPr lang="en-US" sz="4172">
                <a:solidFill>
                  <a:srgbClr val="FFFFFF"/>
                </a:solidFill>
                <a:latin typeface="Canva Sans 2 Bold"/>
                <a:ea typeface="Canva Sans 2 Bold"/>
                <a:cs typeface="Canva Sans 2 Bold"/>
                <a:sym typeface="Canva Sans 2 Bold"/>
              </a:rPr>
              <a:t>Model Cleaning and Preprocessing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0005"/>
        </a:solidFill>
      </p:bgPr>
    </p:bg>
    <p:spTree>
      <p:nvGrpSpPr>
        <p:cNvPr id="1" name=""/>
        <p:cNvGrpSpPr/>
        <p:nvPr/>
      </p:nvGrpSpPr>
      <p:grpSpPr>
        <a:xfrm>
          <a:off x="0" y="0"/>
          <a:ext cx="0" cy="0"/>
          <a:chOff x="0" y="0"/>
          <a:chExt cx="0" cy="0"/>
        </a:xfrm>
      </p:grpSpPr>
      <p:sp>
        <p:nvSpPr>
          <p:cNvPr name="Freeform 2" id="2"/>
          <p:cNvSpPr/>
          <p:nvPr/>
        </p:nvSpPr>
        <p:spPr>
          <a:xfrm flipH="false" flipV="false" rot="0">
            <a:off x="-172822" y="-258825"/>
            <a:ext cx="19758969" cy="10701377"/>
          </a:xfrm>
          <a:custGeom>
            <a:avLst/>
            <a:gdLst/>
            <a:ahLst/>
            <a:cxnLst/>
            <a:rect r="r" b="b" t="t" l="l"/>
            <a:pathLst>
              <a:path h="10701377" w="19758969">
                <a:moveTo>
                  <a:pt x="0" y="0"/>
                </a:moveTo>
                <a:lnTo>
                  <a:pt x="19758969" y="0"/>
                </a:lnTo>
                <a:lnTo>
                  <a:pt x="19758969" y="10701377"/>
                </a:lnTo>
                <a:lnTo>
                  <a:pt x="0" y="10701377"/>
                </a:lnTo>
                <a:lnTo>
                  <a:pt x="0" y="0"/>
                </a:lnTo>
                <a:close/>
              </a:path>
            </a:pathLst>
          </a:custGeom>
          <a:blipFill>
            <a:blip r:embed="rId2"/>
            <a:stretch>
              <a:fillRect l="-19590" t="-12103" r="0" b="-12103"/>
            </a:stretch>
          </a:blipFill>
        </p:spPr>
      </p:sp>
      <p:sp>
        <p:nvSpPr>
          <p:cNvPr name="Freeform 3" id="3"/>
          <p:cNvSpPr/>
          <p:nvPr/>
        </p:nvSpPr>
        <p:spPr>
          <a:xfrm flipH="false" flipV="false" rot="0">
            <a:off x="1508507" y="2407334"/>
            <a:ext cx="4492875" cy="1214948"/>
          </a:xfrm>
          <a:custGeom>
            <a:avLst/>
            <a:gdLst/>
            <a:ahLst/>
            <a:cxnLst/>
            <a:rect r="r" b="b" t="t" l="l"/>
            <a:pathLst>
              <a:path h="1214948" w="4492875">
                <a:moveTo>
                  <a:pt x="0" y="0"/>
                </a:moveTo>
                <a:lnTo>
                  <a:pt x="4492875" y="0"/>
                </a:lnTo>
                <a:lnTo>
                  <a:pt x="4492875" y="1214948"/>
                </a:lnTo>
                <a:lnTo>
                  <a:pt x="0" y="1214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924565" y="2793890"/>
            <a:ext cx="401519" cy="441837"/>
          </a:xfrm>
          <a:custGeom>
            <a:avLst/>
            <a:gdLst/>
            <a:ahLst/>
            <a:cxnLst/>
            <a:rect r="r" b="b" t="t" l="l"/>
            <a:pathLst>
              <a:path h="441837" w="401519">
                <a:moveTo>
                  <a:pt x="401519" y="0"/>
                </a:moveTo>
                <a:lnTo>
                  <a:pt x="0" y="0"/>
                </a:lnTo>
                <a:lnTo>
                  <a:pt x="0" y="441836"/>
                </a:lnTo>
                <a:lnTo>
                  <a:pt x="401519" y="441836"/>
                </a:lnTo>
                <a:lnTo>
                  <a:pt x="40151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flipH="true">
            <a:off x="709156" y="3014808"/>
            <a:ext cx="0" cy="5860653"/>
          </a:xfrm>
          <a:prstGeom prst="line">
            <a:avLst/>
          </a:prstGeom>
          <a:ln cap="rnd" w="66675">
            <a:solidFill>
              <a:srgbClr val="FFFFFF"/>
            </a:solidFill>
            <a:prstDash val="sysDot"/>
            <a:headEnd type="none" len="sm" w="sm"/>
            <a:tailEnd type="none" len="sm" w="sm"/>
          </a:ln>
        </p:spPr>
      </p:sp>
      <p:sp>
        <p:nvSpPr>
          <p:cNvPr name="Freeform 6" id="6"/>
          <p:cNvSpPr/>
          <p:nvPr/>
        </p:nvSpPr>
        <p:spPr>
          <a:xfrm flipH="false" flipV="false" rot="0">
            <a:off x="610171" y="2915822"/>
            <a:ext cx="197971" cy="197971"/>
          </a:xfrm>
          <a:custGeom>
            <a:avLst/>
            <a:gdLst/>
            <a:ahLst/>
            <a:cxnLst/>
            <a:rect r="r" b="b" t="t" l="l"/>
            <a:pathLst>
              <a:path h="197971" w="197971">
                <a:moveTo>
                  <a:pt x="0" y="0"/>
                </a:moveTo>
                <a:lnTo>
                  <a:pt x="197971" y="0"/>
                </a:lnTo>
                <a:lnTo>
                  <a:pt x="197971" y="197972"/>
                </a:lnTo>
                <a:lnTo>
                  <a:pt x="0" y="197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08507" y="3876915"/>
            <a:ext cx="4492875" cy="1214948"/>
          </a:xfrm>
          <a:custGeom>
            <a:avLst/>
            <a:gdLst/>
            <a:ahLst/>
            <a:cxnLst/>
            <a:rect r="r" b="b" t="t" l="l"/>
            <a:pathLst>
              <a:path h="1214948" w="4492875">
                <a:moveTo>
                  <a:pt x="0" y="0"/>
                </a:moveTo>
                <a:lnTo>
                  <a:pt x="4492875" y="0"/>
                </a:lnTo>
                <a:lnTo>
                  <a:pt x="4492875" y="1214948"/>
                </a:lnTo>
                <a:lnTo>
                  <a:pt x="0" y="12149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924565" y="4263471"/>
            <a:ext cx="401519" cy="441837"/>
          </a:xfrm>
          <a:custGeom>
            <a:avLst/>
            <a:gdLst/>
            <a:ahLst/>
            <a:cxnLst/>
            <a:rect r="r" b="b" t="t" l="l"/>
            <a:pathLst>
              <a:path h="441837" w="401519">
                <a:moveTo>
                  <a:pt x="401519" y="0"/>
                </a:moveTo>
                <a:lnTo>
                  <a:pt x="0" y="0"/>
                </a:lnTo>
                <a:lnTo>
                  <a:pt x="0" y="441836"/>
                </a:lnTo>
                <a:lnTo>
                  <a:pt x="401519" y="441836"/>
                </a:lnTo>
                <a:lnTo>
                  <a:pt x="401519"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610171" y="4385403"/>
            <a:ext cx="197971" cy="197971"/>
          </a:xfrm>
          <a:custGeom>
            <a:avLst/>
            <a:gdLst/>
            <a:ahLst/>
            <a:cxnLst/>
            <a:rect r="r" b="b" t="t" l="l"/>
            <a:pathLst>
              <a:path h="197971" w="197971">
                <a:moveTo>
                  <a:pt x="0" y="0"/>
                </a:moveTo>
                <a:lnTo>
                  <a:pt x="197971" y="0"/>
                </a:lnTo>
                <a:lnTo>
                  <a:pt x="197971" y="197972"/>
                </a:lnTo>
                <a:lnTo>
                  <a:pt x="0" y="197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08507" y="5346496"/>
            <a:ext cx="4492875" cy="1214948"/>
          </a:xfrm>
          <a:custGeom>
            <a:avLst/>
            <a:gdLst/>
            <a:ahLst/>
            <a:cxnLst/>
            <a:rect r="r" b="b" t="t" l="l"/>
            <a:pathLst>
              <a:path h="1214948" w="4492875">
                <a:moveTo>
                  <a:pt x="0" y="0"/>
                </a:moveTo>
                <a:lnTo>
                  <a:pt x="4492875" y="0"/>
                </a:lnTo>
                <a:lnTo>
                  <a:pt x="4492875" y="1214948"/>
                </a:lnTo>
                <a:lnTo>
                  <a:pt x="0" y="1214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false" rot="0">
            <a:off x="924565" y="5733052"/>
            <a:ext cx="401519" cy="441837"/>
          </a:xfrm>
          <a:custGeom>
            <a:avLst/>
            <a:gdLst/>
            <a:ahLst/>
            <a:cxnLst/>
            <a:rect r="r" b="b" t="t" l="l"/>
            <a:pathLst>
              <a:path h="441837" w="401519">
                <a:moveTo>
                  <a:pt x="401519" y="0"/>
                </a:moveTo>
                <a:lnTo>
                  <a:pt x="0" y="0"/>
                </a:lnTo>
                <a:lnTo>
                  <a:pt x="0" y="441837"/>
                </a:lnTo>
                <a:lnTo>
                  <a:pt x="401519" y="441837"/>
                </a:lnTo>
                <a:lnTo>
                  <a:pt x="40151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10171" y="5854984"/>
            <a:ext cx="197971" cy="197971"/>
          </a:xfrm>
          <a:custGeom>
            <a:avLst/>
            <a:gdLst/>
            <a:ahLst/>
            <a:cxnLst/>
            <a:rect r="r" b="b" t="t" l="l"/>
            <a:pathLst>
              <a:path h="197971" w="197971">
                <a:moveTo>
                  <a:pt x="0" y="0"/>
                </a:moveTo>
                <a:lnTo>
                  <a:pt x="197971" y="0"/>
                </a:lnTo>
                <a:lnTo>
                  <a:pt x="197971" y="197972"/>
                </a:lnTo>
                <a:lnTo>
                  <a:pt x="0" y="197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08507" y="6816077"/>
            <a:ext cx="4492875" cy="1214948"/>
          </a:xfrm>
          <a:custGeom>
            <a:avLst/>
            <a:gdLst/>
            <a:ahLst/>
            <a:cxnLst/>
            <a:rect r="r" b="b" t="t" l="l"/>
            <a:pathLst>
              <a:path h="1214948" w="4492875">
                <a:moveTo>
                  <a:pt x="0" y="0"/>
                </a:moveTo>
                <a:lnTo>
                  <a:pt x="4492875" y="0"/>
                </a:lnTo>
                <a:lnTo>
                  <a:pt x="4492875" y="1214948"/>
                </a:lnTo>
                <a:lnTo>
                  <a:pt x="0" y="1214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true" flipV="false" rot="0">
            <a:off x="924565" y="7202633"/>
            <a:ext cx="401519" cy="441837"/>
          </a:xfrm>
          <a:custGeom>
            <a:avLst/>
            <a:gdLst/>
            <a:ahLst/>
            <a:cxnLst/>
            <a:rect r="r" b="b" t="t" l="l"/>
            <a:pathLst>
              <a:path h="441837" w="401519">
                <a:moveTo>
                  <a:pt x="401519" y="0"/>
                </a:moveTo>
                <a:lnTo>
                  <a:pt x="0" y="0"/>
                </a:lnTo>
                <a:lnTo>
                  <a:pt x="0" y="441837"/>
                </a:lnTo>
                <a:lnTo>
                  <a:pt x="401519" y="441837"/>
                </a:lnTo>
                <a:lnTo>
                  <a:pt x="401519"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610171" y="7324566"/>
            <a:ext cx="197971" cy="197971"/>
          </a:xfrm>
          <a:custGeom>
            <a:avLst/>
            <a:gdLst/>
            <a:ahLst/>
            <a:cxnLst/>
            <a:rect r="r" b="b" t="t" l="l"/>
            <a:pathLst>
              <a:path h="197971" w="197971">
                <a:moveTo>
                  <a:pt x="0" y="0"/>
                </a:moveTo>
                <a:lnTo>
                  <a:pt x="197971" y="0"/>
                </a:lnTo>
                <a:lnTo>
                  <a:pt x="197971" y="197971"/>
                </a:lnTo>
                <a:lnTo>
                  <a:pt x="0" y="1979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508507" y="8285658"/>
            <a:ext cx="4492875" cy="1214948"/>
          </a:xfrm>
          <a:custGeom>
            <a:avLst/>
            <a:gdLst/>
            <a:ahLst/>
            <a:cxnLst/>
            <a:rect r="r" b="b" t="t" l="l"/>
            <a:pathLst>
              <a:path h="1214948" w="4492875">
                <a:moveTo>
                  <a:pt x="0" y="0"/>
                </a:moveTo>
                <a:lnTo>
                  <a:pt x="4492875" y="0"/>
                </a:lnTo>
                <a:lnTo>
                  <a:pt x="4492875" y="1214948"/>
                </a:lnTo>
                <a:lnTo>
                  <a:pt x="0" y="1214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true" flipV="false" rot="0">
            <a:off x="924565" y="8672214"/>
            <a:ext cx="401519" cy="441837"/>
          </a:xfrm>
          <a:custGeom>
            <a:avLst/>
            <a:gdLst/>
            <a:ahLst/>
            <a:cxnLst/>
            <a:rect r="r" b="b" t="t" l="l"/>
            <a:pathLst>
              <a:path h="441837" w="401519">
                <a:moveTo>
                  <a:pt x="401519" y="0"/>
                </a:moveTo>
                <a:lnTo>
                  <a:pt x="0" y="0"/>
                </a:lnTo>
                <a:lnTo>
                  <a:pt x="0" y="441837"/>
                </a:lnTo>
                <a:lnTo>
                  <a:pt x="401519" y="441837"/>
                </a:lnTo>
                <a:lnTo>
                  <a:pt x="40151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610171" y="8794147"/>
            <a:ext cx="197971" cy="197971"/>
          </a:xfrm>
          <a:custGeom>
            <a:avLst/>
            <a:gdLst/>
            <a:ahLst/>
            <a:cxnLst/>
            <a:rect r="r" b="b" t="t" l="l"/>
            <a:pathLst>
              <a:path h="197971" w="197971">
                <a:moveTo>
                  <a:pt x="0" y="0"/>
                </a:moveTo>
                <a:lnTo>
                  <a:pt x="197971" y="0"/>
                </a:lnTo>
                <a:lnTo>
                  <a:pt x="197971" y="197971"/>
                </a:lnTo>
                <a:lnTo>
                  <a:pt x="0" y="1979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72822" y="797659"/>
            <a:ext cx="8180669" cy="1152475"/>
          </a:xfrm>
          <a:prstGeom prst="rect">
            <a:avLst/>
          </a:prstGeom>
        </p:spPr>
        <p:txBody>
          <a:bodyPr anchor="t" rtlCol="false" tIns="0" lIns="0" bIns="0" rIns="0">
            <a:spAutoFit/>
          </a:bodyPr>
          <a:lstStyle/>
          <a:p>
            <a:pPr algn="ctr" marL="0" indent="0" lvl="0">
              <a:lnSpc>
                <a:spcPts val="4499"/>
              </a:lnSpc>
            </a:pPr>
            <a:r>
              <a:rPr lang="en-US" sz="4499" spc="-112">
                <a:solidFill>
                  <a:srgbClr val="FFFFFF"/>
                </a:solidFill>
                <a:latin typeface="DM Sans Bold"/>
                <a:ea typeface="DM Sans Bold"/>
                <a:cs typeface="DM Sans Bold"/>
                <a:sym typeface="DM Sans Bold"/>
              </a:rPr>
              <a:t>EXPLORATORY DATA ANALYSIS</a:t>
            </a:r>
          </a:p>
        </p:txBody>
      </p:sp>
      <p:sp>
        <p:nvSpPr>
          <p:cNvPr name="TextBox 20" id="20"/>
          <p:cNvSpPr txBox="true"/>
          <p:nvPr/>
        </p:nvSpPr>
        <p:spPr>
          <a:xfrm rot="0">
            <a:off x="2911709" y="4076571"/>
            <a:ext cx="3032689" cy="824626"/>
          </a:xfrm>
          <a:prstGeom prst="rect">
            <a:avLst/>
          </a:prstGeom>
        </p:spPr>
        <p:txBody>
          <a:bodyPr anchor="t" rtlCol="false" tIns="0" lIns="0" bIns="0" rIns="0">
            <a:spAutoFit/>
          </a:bodyPr>
          <a:lstStyle/>
          <a:p>
            <a:pPr algn="ctr">
              <a:lnSpc>
                <a:spcPts val="2216"/>
              </a:lnSpc>
            </a:pPr>
            <a:r>
              <a:rPr lang="en-US" sz="1846" spc="-46">
                <a:solidFill>
                  <a:srgbClr val="000000"/>
                </a:solidFill>
                <a:latin typeface="DM Sans Bold"/>
                <a:ea typeface="DM Sans Bold"/>
                <a:cs typeface="DM Sans Bold"/>
                <a:sym typeface="DM Sans Bold"/>
              </a:rPr>
              <a:t>Histogram Feature </a:t>
            </a:r>
          </a:p>
          <a:p>
            <a:pPr algn="ctr">
              <a:lnSpc>
                <a:spcPts val="2216"/>
              </a:lnSpc>
              <a:spcBef>
                <a:spcPct val="0"/>
              </a:spcBef>
            </a:pPr>
            <a:r>
              <a:rPr lang="en-US" sz="1846" spc="-46">
                <a:solidFill>
                  <a:srgbClr val="000000"/>
                </a:solidFill>
                <a:latin typeface="DM Sans Bold"/>
                <a:ea typeface="DM Sans Bold"/>
                <a:cs typeface="DM Sans Bold"/>
                <a:sym typeface="DM Sans Bold"/>
              </a:rPr>
              <a:t>Analysis (after preprocessing)</a:t>
            </a:r>
          </a:p>
        </p:txBody>
      </p:sp>
      <p:sp>
        <p:nvSpPr>
          <p:cNvPr name="TextBox 21" id="21"/>
          <p:cNvSpPr txBox="true"/>
          <p:nvPr/>
        </p:nvSpPr>
        <p:spPr>
          <a:xfrm rot="0">
            <a:off x="2950958" y="2744428"/>
            <a:ext cx="2954192" cy="549751"/>
          </a:xfrm>
          <a:prstGeom prst="rect">
            <a:avLst/>
          </a:prstGeom>
        </p:spPr>
        <p:txBody>
          <a:bodyPr anchor="t" rtlCol="false" tIns="0" lIns="0" bIns="0" rIns="0">
            <a:spAutoFit/>
          </a:bodyPr>
          <a:lstStyle/>
          <a:p>
            <a:pPr algn="ctr">
              <a:lnSpc>
                <a:spcPts val="2216"/>
              </a:lnSpc>
              <a:spcBef>
                <a:spcPct val="0"/>
              </a:spcBef>
            </a:pPr>
            <a:r>
              <a:rPr lang="en-US" sz="1846" spc="-46">
                <a:solidFill>
                  <a:srgbClr val="000000"/>
                </a:solidFill>
                <a:latin typeface="DM Sans Bold"/>
                <a:ea typeface="DM Sans Bold"/>
                <a:cs typeface="DM Sans Bold"/>
                <a:sym typeface="DM Sans Bold"/>
              </a:rPr>
              <a:t>Histogram Feature Analysis</a:t>
            </a:r>
          </a:p>
        </p:txBody>
      </p:sp>
      <p:sp>
        <p:nvSpPr>
          <p:cNvPr name="TextBox 22" id="22"/>
          <p:cNvSpPr txBox="true"/>
          <p:nvPr/>
        </p:nvSpPr>
        <p:spPr>
          <a:xfrm rot="0">
            <a:off x="2911709" y="5670259"/>
            <a:ext cx="3032689" cy="549751"/>
          </a:xfrm>
          <a:prstGeom prst="rect">
            <a:avLst/>
          </a:prstGeom>
        </p:spPr>
        <p:txBody>
          <a:bodyPr anchor="t" rtlCol="false" tIns="0" lIns="0" bIns="0" rIns="0">
            <a:spAutoFit/>
          </a:bodyPr>
          <a:lstStyle/>
          <a:p>
            <a:pPr algn="ctr">
              <a:lnSpc>
                <a:spcPts val="2216"/>
              </a:lnSpc>
            </a:pPr>
            <a:r>
              <a:rPr lang="en-US" sz="1846" spc="-46">
                <a:solidFill>
                  <a:srgbClr val="000000"/>
                </a:solidFill>
                <a:latin typeface="DM Sans Bold"/>
                <a:ea typeface="DM Sans Bold"/>
                <a:cs typeface="DM Sans Bold"/>
                <a:sym typeface="DM Sans Bold"/>
              </a:rPr>
              <a:t>Mean, median, mode, std</a:t>
            </a:r>
          </a:p>
          <a:p>
            <a:pPr algn="ctr">
              <a:lnSpc>
                <a:spcPts val="2216"/>
              </a:lnSpc>
              <a:spcBef>
                <a:spcPct val="0"/>
              </a:spcBef>
            </a:pPr>
            <a:r>
              <a:rPr lang="en-US" sz="1846" spc="-46">
                <a:solidFill>
                  <a:srgbClr val="000000"/>
                </a:solidFill>
                <a:latin typeface="DM Sans Bold"/>
                <a:ea typeface="DM Sans Bold"/>
                <a:cs typeface="DM Sans Bold"/>
                <a:sym typeface="DM Sans Bold"/>
              </a:rPr>
              <a:t>statistical Analysis</a:t>
            </a:r>
          </a:p>
        </p:txBody>
      </p:sp>
      <p:sp>
        <p:nvSpPr>
          <p:cNvPr name="TextBox 23" id="23"/>
          <p:cNvSpPr txBox="true"/>
          <p:nvPr/>
        </p:nvSpPr>
        <p:spPr>
          <a:xfrm rot="0">
            <a:off x="1700134" y="2786938"/>
            <a:ext cx="793314" cy="474256"/>
          </a:xfrm>
          <a:prstGeom prst="rect">
            <a:avLst/>
          </a:prstGeom>
        </p:spPr>
        <p:txBody>
          <a:bodyPr anchor="t" rtlCol="false" tIns="0" lIns="0" bIns="0" rIns="0">
            <a:spAutoFit/>
          </a:bodyPr>
          <a:lstStyle/>
          <a:p>
            <a:pPr algn="ctr">
              <a:lnSpc>
                <a:spcPts val="3878"/>
              </a:lnSpc>
              <a:spcBef>
                <a:spcPct val="0"/>
              </a:spcBef>
            </a:pPr>
            <a:r>
              <a:rPr lang="en-US" sz="3232" spc="-80">
                <a:solidFill>
                  <a:srgbClr val="000000"/>
                </a:solidFill>
                <a:latin typeface="DM Sans Bold"/>
                <a:ea typeface="DM Sans Bold"/>
                <a:cs typeface="DM Sans Bold"/>
                <a:sym typeface="DM Sans Bold"/>
              </a:rPr>
              <a:t>01</a:t>
            </a:r>
          </a:p>
        </p:txBody>
      </p:sp>
      <p:sp>
        <p:nvSpPr>
          <p:cNvPr name="TextBox 24" id="24"/>
          <p:cNvSpPr txBox="true"/>
          <p:nvPr/>
        </p:nvSpPr>
        <p:spPr>
          <a:xfrm rot="0">
            <a:off x="1700134" y="4256519"/>
            <a:ext cx="793314" cy="474256"/>
          </a:xfrm>
          <a:prstGeom prst="rect">
            <a:avLst/>
          </a:prstGeom>
        </p:spPr>
        <p:txBody>
          <a:bodyPr anchor="t" rtlCol="false" tIns="0" lIns="0" bIns="0" rIns="0">
            <a:spAutoFit/>
          </a:bodyPr>
          <a:lstStyle/>
          <a:p>
            <a:pPr algn="ctr">
              <a:lnSpc>
                <a:spcPts val="3878"/>
              </a:lnSpc>
              <a:spcBef>
                <a:spcPct val="0"/>
              </a:spcBef>
            </a:pPr>
            <a:r>
              <a:rPr lang="en-US" sz="3232" spc="-80">
                <a:solidFill>
                  <a:srgbClr val="000000"/>
                </a:solidFill>
                <a:latin typeface="DM Sans Bold"/>
                <a:ea typeface="DM Sans Bold"/>
                <a:cs typeface="DM Sans Bold"/>
                <a:sym typeface="DM Sans Bold"/>
              </a:rPr>
              <a:t>02</a:t>
            </a:r>
          </a:p>
        </p:txBody>
      </p:sp>
      <p:sp>
        <p:nvSpPr>
          <p:cNvPr name="TextBox 25" id="25"/>
          <p:cNvSpPr txBox="true"/>
          <p:nvPr/>
        </p:nvSpPr>
        <p:spPr>
          <a:xfrm rot="0">
            <a:off x="1700134" y="5712769"/>
            <a:ext cx="793314" cy="474256"/>
          </a:xfrm>
          <a:prstGeom prst="rect">
            <a:avLst/>
          </a:prstGeom>
        </p:spPr>
        <p:txBody>
          <a:bodyPr anchor="t" rtlCol="false" tIns="0" lIns="0" bIns="0" rIns="0">
            <a:spAutoFit/>
          </a:bodyPr>
          <a:lstStyle/>
          <a:p>
            <a:pPr algn="ctr">
              <a:lnSpc>
                <a:spcPts val="3878"/>
              </a:lnSpc>
              <a:spcBef>
                <a:spcPct val="0"/>
              </a:spcBef>
            </a:pPr>
            <a:r>
              <a:rPr lang="en-US" sz="3232" spc="-80">
                <a:solidFill>
                  <a:srgbClr val="000000"/>
                </a:solidFill>
                <a:latin typeface="DM Sans Bold"/>
                <a:ea typeface="DM Sans Bold"/>
                <a:cs typeface="DM Sans Bold"/>
                <a:sym typeface="DM Sans Bold"/>
              </a:rPr>
              <a:t>03</a:t>
            </a:r>
          </a:p>
        </p:txBody>
      </p:sp>
      <p:sp>
        <p:nvSpPr>
          <p:cNvPr name="TextBox 26" id="26"/>
          <p:cNvSpPr txBox="true"/>
          <p:nvPr/>
        </p:nvSpPr>
        <p:spPr>
          <a:xfrm rot="0">
            <a:off x="1700134" y="7181193"/>
            <a:ext cx="793314" cy="474256"/>
          </a:xfrm>
          <a:prstGeom prst="rect">
            <a:avLst/>
          </a:prstGeom>
        </p:spPr>
        <p:txBody>
          <a:bodyPr anchor="t" rtlCol="false" tIns="0" lIns="0" bIns="0" rIns="0">
            <a:spAutoFit/>
          </a:bodyPr>
          <a:lstStyle/>
          <a:p>
            <a:pPr algn="ctr">
              <a:lnSpc>
                <a:spcPts val="3878"/>
              </a:lnSpc>
              <a:spcBef>
                <a:spcPct val="0"/>
              </a:spcBef>
            </a:pPr>
            <a:r>
              <a:rPr lang="en-US" sz="3232" spc="-80">
                <a:solidFill>
                  <a:srgbClr val="000000"/>
                </a:solidFill>
                <a:latin typeface="DM Sans Bold"/>
                <a:ea typeface="DM Sans Bold"/>
                <a:cs typeface="DM Sans Bold"/>
                <a:sym typeface="DM Sans Bold"/>
              </a:rPr>
              <a:t>04</a:t>
            </a:r>
          </a:p>
        </p:txBody>
      </p:sp>
      <p:sp>
        <p:nvSpPr>
          <p:cNvPr name="TextBox 27" id="27"/>
          <p:cNvSpPr txBox="true"/>
          <p:nvPr/>
        </p:nvSpPr>
        <p:spPr>
          <a:xfrm rot="0">
            <a:off x="1700134" y="8660767"/>
            <a:ext cx="793314" cy="474256"/>
          </a:xfrm>
          <a:prstGeom prst="rect">
            <a:avLst/>
          </a:prstGeom>
        </p:spPr>
        <p:txBody>
          <a:bodyPr anchor="t" rtlCol="false" tIns="0" lIns="0" bIns="0" rIns="0">
            <a:spAutoFit/>
          </a:bodyPr>
          <a:lstStyle/>
          <a:p>
            <a:pPr algn="ctr">
              <a:lnSpc>
                <a:spcPts val="3878"/>
              </a:lnSpc>
              <a:spcBef>
                <a:spcPct val="0"/>
              </a:spcBef>
            </a:pPr>
            <a:r>
              <a:rPr lang="en-US" sz="3232" spc="-80">
                <a:solidFill>
                  <a:srgbClr val="000000"/>
                </a:solidFill>
                <a:latin typeface="DM Sans Bold"/>
                <a:ea typeface="DM Sans Bold"/>
                <a:cs typeface="DM Sans Bold"/>
                <a:sym typeface="DM Sans Bold"/>
              </a:rPr>
              <a:t>05</a:t>
            </a:r>
          </a:p>
        </p:txBody>
      </p:sp>
      <p:sp>
        <p:nvSpPr>
          <p:cNvPr name="TextBox 28" id="28"/>
          <p:cNvSpPr txBox="true"/>
          <p:nvPr/>
        </p:nvSpPr>
        <p:spPr>
          <a:xfrm rot="0">
            <a:off x="3112859" y="7286114"/>
            <a:ext cx="2792290" cy="274875"/>
          </a:xfrm>
          <a:prstGeom prst="rect">
            <a:avLst/>
          </a:prstGeom>
        </p:spPr>
        <p:txBody>
          <a:bodyPr anchor="t" rtlCol="false" tIns="0" lIns="0" bIns="0" rIns="0">
            <a:spAutoFit/>
          </a:bodyPr>
          <a:lstStyle/>
          <a:p>
            <a:pPr algn="ctr">
              <a:lnSpc>
                <a:spcPts val="2216"/>
              </a:lnSpc>
              <a:spcBef>
                <a:spcPct val="0"/>
              </a:spcBef>
            </a:pPr>
            <a:r>
              <a:rPr lang="en-US" sz="1846" spc="-46">
                <a:solidFill>
                  <a:srgbClr val="000000"/>
                </a:solidFill>
                <a:latin typeface="DM Sans Bold"/>
                <a:ea typeface="DM Sans Bold"/>
                <a:cs typeface="DM Sans Bold"/>
                <a:sym typeface="DM Sans Bold"/>
              </a:rPr>
              <a:t>Correlation Heatmap</a:t>
            </a:r>
          </a:p>
        </p:txBody>
      </p:sp>
      <p:sp>
        <p:nvSpPr>
          <p:cNvPr name="TextBox 29" id="29"/>
          <p:cNvSpPr txBox="true"/>
          <p:nvPr/>
        </p:nvSpPr>
        <p:spPr>
          <a:xfrm rot="0">
            <a:off x="2950958" y="8755695"/>
            <a:ext cx="2954192" cy="274875"/>
          </a:xfrm>
          <a:prstGeom prst="rect">
            <a:avLst/>
          </a:prstGeom>
        </p:spPr>
        <p:txBody>
          <a:bodyPr anchor="t" rtlCol="false" tIns="0" lIns="0" bIns="0" rIns="0">
            <a:spAutoFit/>
          </a:bodyPr>
          <a:lstStyle/>
          <a:p>
            <a:pPr algn="ctr">
              <a:lnSpc>
                <a:spcPts val="2216"/>
              </a:lnSpc>
              <a:spcBef>
                <a:spcPct val="0"/>
              </a:spcBef>
            </a:pPr>
            <a:r>
              <a:rPr lang="en-US" sz="1846" spc="-46">
                <a:solidFill>
                  <a:srgbClr val="000000"/>
                </a:solidFill>
                <a:latin typeface="DM Sans Bold"/>
                <a:ea typeface="DM Sans Bold"/>
                <a:cs typeface="DM Sans Bold"/>
                <a:sym typeface="DM Sans Bold"/>
              </a:rPr>
              <a:t>Group Comparison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000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826864" y="2162423"/>
            <a:ext cx="8276588" cy="7095877"/>
          </a:xfrm>
          <a:custGeom>
            <a:avLst/>
            <a:gdLst/>
            <a:ahLst/>
            <a:cxnLst/>
            <a:rect r="r" b="b" t="t" l="l"/>
            <a:pathLst>
              <a:path h="7095877" w="8276588">
                <a:moveTo>
                  <a:pt x="0" y="0"/>
                </a:moveTo>
                <a:lnTo>
                  <a:pt x="8276588" y="0"/>
                </a:lnTo>
                <a:lnTo>
                  <a:pt x="8276588" y="7095877"/>
                </a:lnTo>
                <a:lnTo>
                  <a:pt x="0" y="7095877"/>
                </a:lnTo>
                <a:lnTo>
                  <a:pt x="0" y="0"/>
                </a:lnTo>
                <a:close/>
              </a:path>
            </a:pathLst>
          </a:custGeom>
          <a:blipFill>
            <a:blip r:embed="rId3"/>
            <a:stretch>
              <a:fillRect l="0" t="-4656" r="0" b="-102548"/>
            </a:stretch>
          </a:blipFill>
        </p:spPr>
      </p:sp>
      <p:sp>
        <p:nvSpPr>
          <p:cNvPr name="Freeform 4" id="4"/>
          <p:cNvSpPr/>
          <p:nvPr/>
        </p:nvSpPr>
        <p:spPr>
          <a:xfrm flipH="false" flipV="false" rot="0">
            <a:off x="329847" y="2162423"/>
            <a:ext cx="9281012" cy="7095877"/>
          </a:xfrm>
          <a:custGeom>
            <a:avLst/>
            <a:gdLst/>
            <a:ahLst/>
            <a:cxnLst/>
            <a:rect r="r" b="b" t="t" l="l"/>
            <a:pathLst>
              <a:path h="7095877" w="9281012">
                <a:moveTo>
                  <a:pt x="0" y="0"/>
                </a:moveTo>
                <a:lnTo>
                  <a:pt x="9281012" y="0"/>
                </a:lnTo>
                <a:lnTo>
                  <a:pt x="9281012" y="7095877"/>
                </a:lnTo>
                <a:lnTo>
                  <a:pt x="0" y="7095877"/>
                </a:lnTo>
                <a:lnTo>
                  <a:pt x="0" y="0"/>
                </a:lnTo>
                <a:close/>
              </a:path>
            </a:pathLst>
          </a:custGeom>
          <a:blipFill>
            <a:blip r:embed="rId4"/>
            <a:stretch>
              <a:fillRect l="0" t="0" r="0" b="0"/>
            </a:stretch>
          </a:blipFill>
        </p:spPr>
      </p:sp>
      <p:sp>
        <p:nvSpPr>
          <p:cNvPr name="TextBox 5" id="5"/>
          <p:cNvSpPr txBox="true"/>
          <p:nvPr/>
        </p:nvSpPr>
        <p:spPr>
          <a:xfrm rot="0">
            <a:off x="2587985" y="1123429"/>
            <a:ext cx="5696928" cy="703581"/>
          </a:xfrm>
          <a:prstGeom prst="rect">
            <a:avLst/>
          </a:prstGeom>
        </p:spPr>
        <p:txBody>
          <a:bodyPr anchor="t" rtlCol="false" tIns="0" lIns="0" bIns="0" rIns="0">
            <a:spAutoFit/>
          </a:bodyPr>
          <a:lstStyle/>
          <a:p>
            <a:pPr algn="ctr">
              <a:lnSpc>
                <a:spcPts val="5840"/>
              </a:lnSpc>
            </a:pPr>
            <a:r>
              <a:rPr lang="en-US" sz="4172">
                <a:solidFill>
                  <a:srgbClr val="FFFFFF"/>
                </a:solidFill>
                <a:latin typeface="Canva Sans 2 Bold"/>
                <a:ea typeface="Canva Sans 2 Bold"/>
                <a:cs typeface="Canva Sans 2 Bold"/>
                <a:sym typeface="Canva Sans 2 Bold"/>
              </a:rPr>
              <a:t>Before Normalization</a:t>
            </a:r>
          </a:p>
        </p:txBody>
      </p:sp>
      <p:sp>
        <p:nvSpPr>
          <p:cNvPr name="TextBox 6" id="6"/>
          <p:cNvSpPr txBox="true"/>
          <p:nvPr/>
        </p:nvSpPr>
        <p:spPr>
          <a:xfrm rot="0">
            <a:off x="11116694" y="1123429"/>
            <a:ext cx="5696928" cy="703581"/>
          </a:xfrm>
          <a:prstGeom prst="rect">
            <a:avLst/>
          </a:prstGeom>
        </p:spPr>
        <p:txBody>
          <a:bodyPr anchor="t" rtlCol="false" tIns="0" lIns="0" bIns="0" rIns="0">
            <a:spAutoFit/>
          </a:bodyPr>
          <a:lstStyle/>
          <a:p>
            <a:pPr algn="ctr">
              <a:lnSpc>
                <a:spcPts val="5840"/>
              </a:lnSpc>
            </a:pPr>
            <a:r>
              <a:rPr lang="en-US" sz="4172">
                <a:solidFill>
                  <a:srgbClr val="FFFFFF"/>
                </a:solidFill>
                <a:latin typeface="Canva Sans 2 Bold"/>
                <a:ea typeface="Canva Sans 2 Bold"/>
                <a:cs typeface="Canva Sans 2 Bold"/>
                <a:sym typeface="Canva Sans 2 Bold"/>
              </a:rPr>
              <a:t>After Normalization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000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089425" y="1909780"/>
            <a:ext cx="8109150" cy="7591066"/>
          </a:xfrm>
          <a:custGeom>
            <a:avLst/>
            <a:gdLst/>
            <a:ahLst/>
            <a:cxnLst/>
            <a:rect r="r" b="b" t="t" l="l"/>
            <a:pathLst>
              <a:path h="7591066" w="8109150">
                <a:moveTo>
                  <a:pt x="0" y="0"/>
                </a:moveTo>
                <a:lnTo>
                  <a:pt x="8109150" y="0"/>
                </a:lnTo>
                <a:lnTo>
                  <a:pt x="8109150" y="7591066"/>
                </a:lnTo>
                <a:lnTo>
                  <a:pt x="0" y="7591066"/>
                </a:lnTo>
                <a:lnTo>
                  <a:pt x="0" y="0"/>
                </a:lnTo>
                <a:close/>
              </a:path>
            </a:pathLst>
          </a:custGeom>
          <a:blipFill>
            <a:blip r:embed="rId3"/>
            <a:stretch>
              <a:fillRect l="0" t="0" r="0" b="0"/>
            </a:stretch>
          </a:blipFill>
        </p:spPr>
      </p:sp>
      <p:sp>
        <p:nvSpPr>
          <p:cNvPr name="TextBox 4" id="4"/>
          <p:cNvSpPr txBox="true"/>
          <p:nvPr/>
        </p:nvSpPr>
        <p:spPr>
          <a:xfrm rot="0">
            <a:off x="4483824" y="325119"/>
            <a:ext cx="8864388" cy="703581"/>
          </a:xfrm>
          <a:prstGeom prst="rect">
            <a:avLst/>
          </a:prstGeom>
        </p:spPr>
        <p:txBody>
          <a:bodyPr anchor="t" rtlCol="false" tIns="0" lIns="0" bIns="0" rIns="0">
            <a:spAutoFit/>
          </a:bodyPr>
          <a:lstStyle/>
          <a:p>
            <a:pPr algn="ctr">
              <a:lnSpc>
                <a:spcPts val="5840"/>
              </a:lnSpc>
            </a:pPr>
            <a:r>
              <a:rPr lang="en-US" sz="4172">
                <a:solidFill>
                  <a:srgbClr val="FFFFFF"/>
                </a:solidFill>
                <a:latin typeface="Canva Sans 2 Bold"/>
                <a:ea typeface="Canva Sans 2 Bold"/>
                <a:cs typeface="Canva Sans 2 Bold"/>
                <a:sym typeface="Canva Sans 2 Bold"/>
              </a:rPr>
              <a:t>CORRELATION HEATMAP</a:t>
            </a:r>
          </a:p>
        </p:txBody>
      </p:sp>
      <p:sp>
        <p:nvSpPr>
          <p:cNvPr name="TextBox 5" id="5"/>
          <p:cNvSpPr txBox="true"/>
          <p:nvPr/>
        </p:nvSpPr>
        <p:spPr>
          <a:xfrm rot="0">
            <a:off x="13480637" y="3705484"/>
            <a:ext cx="4807363" cy="1734711"/>
          </a:xfrm>
          <a:prstGeom prst="rect">
            <a:avLst/>
          </a:prstGeom>
        </p:spPr>
        <p:txBody>
          <a:bodyPr anchor="t" rtlCol="false" tIns="0" lIns="0" bIns="0" rIns="0">
            <a:spAutoFit/>
          </a:bodyPr>
          <a:lstStyle/>
          <a:p>
            <a:pPr algn="l">
              <a:lnSpc>
                <a:spcPts val="3450"/>
              </a:lnSpc>
            </a:pPr>
            <a:r>
              <a:rPr lang="en-US" sz="2634">
                <a:solidFill>
                  <a:srgbClr val="FFFFFF"/>
                </a:solidFill>
                <a:latin typeface="Lato 1 Bold"/>
                <a:ea typeface="Lato 1 Bold"/>
                <a:cs typeface="Lato 1 Bold"/>
                <a:sym typeface="Lato 1 Bold"/>
              </a:rPr>
              <a:t>Age and Heart Disease: light red color shows positive correlation between two variables with value 0.65</a:t>
            </a:r>
          </a:p>
        </p:txBody>
      </p:sp>
      <p:sp>
        <p:nvSpPr>
          <p:cNvPr name="TextBox 6" id="6"/>
          <p:cNvSpPr txBox="true"/>
          <p:nvPr/>
        </p:nvSpPr>
        <p:spPr>
          <a:xfrm rot="0">
            <a:off x="264334" y="3523335"/>
            <a:ext cx="4672691" cy="1254470"/>
          </a:xfrm>
          <a:prstGeom prst="rect">
            <a:avLst/>
          </a:prstGeom>
        </p:spPr>
        <p:txBody>
          <a:bodyPr anchor="t" rtlCol="false" tIns="0" lIns="0" bIns="0" rIns="0">
            <a:spAutoFit/>
          </a:bodyPr>
          <a:lstStyle/>
          <a:p>
            <a:pPr algn="l">
              <a:lnSpc>
                <a:spcPts val="3353"/>
              </a:lnSpc>
            </a:pPr>
            <a:r>
              <a:rPr lang="en-US" sz="2560">
                <a:solidFill>
                  <a:srgbClr val="FFFFFF"/>
                </a:solidFill>
                <a:latin typeface="Lato 1 Bold"/>
                <a:ea typeface="Lato 1 Bold"/>
                <a:cs typeface="Lato 1 Bold"/>
                <a:sym typeface="Lato 1 Bold"/>
              </a:rPr>
              <a:t>Cholesterol and Heart Disease: It shows moderate positive correlation with value 0.37</a:t>
            </a:r>
          </a:p>
        </p:txBody>
      </p:sp>
      <p:sp>
        <p:nvSpPr>
          <p:cNvPr name="TextBox 7" id="7"/>
          <p:cNvSpPr txBox="true"/>
          <p:nvPr/>
        </p:nvSpPr>
        <p:spPr>
          <a:xfrm rot="0">
            <a:off x="264334" y="5411621"/>
            <a:ext cx="4672691" cy="833916"/>
          </a:xfrm>
          <a:prstGeom prst="rect">
            <a:avLst/>
          </a:prstGeom>
        </p:spPr>
        <p:txBody>
          <a:bodyPr anchor="t" rtlCol="false" tIns="0" lIns="0" bIns="0" rIns="0">
            <a:spAutoFit/>
          </a:bodyPr>
          <a:lstStyle/>
          <a:p>
            <a:pPr algn="l">
              <a:lnSpc>
                <a:spcPts val="3353"/>
              </a:lnSpc>
            </a:pPr>
            <a:r>
              <a:rPr lang="en-US" sz="2560">
                <a:solidFill>
                  <a:srgbClr val="FFFFFF"/>
                </a:solidFill>
                <a:latin typeface="Lato 1 Bold"/>
                <a:ea typeface="Lato 1 Bold"/>
                <a:cs typeface="Lato 1 Bold"/>
                <a:sym typeface="Lato 1 Bold"/>
              </a:rPr>
              <a:t>Smoking and Heart Disease: It shows negative correlation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000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98251" y="2192515"/>
            <a:ext cx="9171252" cy="5901971"/>
          </a:xfrm>
          <a:custGeom>
            <a:avLst/>
            <a:gdLst/>
            <a:ahLst/>
            <a:cxnLst/>
            <a:rect r="r" b="b" t="t" l="l"/>
            <a:pathLst>
              <a:path h="5901971" w="9171252">
                <a:moveTo>
                  <a:pt x="0" y="0"/>
                </a:moveTo>
                <a:lnTo>
                  <a:pt x="9171252" y="0"/>
                </a:lnTo>
                <a:lnTo>
                  <a:pt x="9171252" y="5901970"/>
                </a:lnTo>
                <a:lnTo>
                  <a:pt x="0" y="5901970"/>
                </a:lnTo>
                <a:lnTo>
                  <a:pt x="0" y="0"/>
                </a:lnTo>
                <a:close/>
              </a:path>
            </a:pathLst>
          </a:custGeom>
          <a:blipFill>
            <a:blip r:embed="rId3"/>
            <a:stretch>
              <a:fillRect l="0" t="0" r="0" b="0"/>
            </a:stretch>
          </a:blipFill>
        </p:spPr>
      </p:sp>
      <p:sp>
        <p:nvSpPr>
          <p:cNvPr name="Freeform 4" id="4"/>
          <p:cNvSpPr/>
          <p:nvPr/>
        </p:nvSpPr>
        <p:spPr>
          <a:xfrm flipH="false" flipV="false" rot="0">
            <a:off x="9625057" y="2192515"/>
            <a:ext cx="8034249" cy="5957854"/>
          </a:xfrm>
          <a:custGeom>
            <a:avLst/>
            <a:gdLst/>
            <a:ahLst/>
            <a:cxnLst/>
            <a:rect r="r" b="b" t="t" l="l"/>
            <a:pathLst>
              <a:path h="5957854" w="8034249">
                <a:moveTo>
                  <a:pt x="0" y="0"/>
                </a:moveTo>
                <a:lnTo>
                  <a:pt x="8034249" y="0"/>
                </a:lnTo>
                <a:lnTo>
                  <a:pt x="8034249" y="5957854"/>
                </a:lnTo>
                <a:lnTo>
                  <a:pt x="0" y="5957854"/>
                </a:lnTo>
                <a:lnTo>
                  <a:pt x="0" y="0"/>
                </a:lnTo>
                <a:close/>
              </a:path>
            </a:pathLst>
          </a:custGeom>
          <a:blipFill>
            <a:blip r:embed="rId4"/>
            <a:stretch>
              <a:fillRect l="0" t="-6134" r="0" b="0"/>
            </a:stretch>
          </a:blipFill>
        </p:spPr>
      </p:sp>
      <p:sp>
        <p:nvSpPr>
          <p:cNvPr name="TextBox 5" id="5"/>
          <p:cNvSpPr txBox="true"/>
          <p:nvPr/>
        </p:nvSpPr>
        <p:spPr>
          <a:xfrm rot="0">
            <a:off x="2138049" y="1278240"/>
            <a:ext cx="5696928" cy="703581"/>
          </a:xfrm>
          <a:prstGeom prst="rect">
            <a:avLst/>
          </a:prstGeom>
        </p:spPr>
        <p:txBody>
          <a:bodyPr anchor="t" rtlCol="false" tIns="0" lIns="0" bIns="0" rIns="0">
            <a:spAutoFit/>
          </a:bodyPr>
          <a:lstStyle/>
          <a:p>
            <a:pPr algn="ctr">
              <a:lnSpc>
                <a:spcPts val="5840"/>
              </a:lnSpc>
            </a:pPr>
            <a:r>
              <a:rPr lang="en-US" sz="4172">
                <a:solidFill>
                  <a:srgbClr val="FFFFFF"/>
                </a:solidFill>
                <a:latin typeface="Canva Sans 2 Bold"/>
                <a:ea typeface="Canva Sans 2 Bold"/>
                <a:cs typeface="Canva Sans 2 Bold"/>
                <a:sym typeface="Canva Sans 2 Bold"/>
              </a:rPr>
              <a:t>Impact of Age</a:t>
            </a:r>
          </a:p>
        </p:txBody>
      </p:sp>
      <p:sp>
        <p:nvSpPr>
          <p:cNvPr name="TextBox 6" id="6"/>
          <p:cNvSpPr txBox="true"/>
          <p:nvPr/>
        </p:nvSpPr>
        <p:spPr>
          <a:xfrm rot="0">
            <a:off x="10624358" y="1336534"/>
            <a:ext cx="5696928" cy="703581"/>
          </a:xfrm>
          <a:prstGeom prst="rect">
            <a:avLst/>
          </a:prstGeom>
        </p:spPr>
        <p:txBody>
          <a:bodyPr anchor="t" rtlCol="false" tIns="0" lIns="0" bIns="0" rIns="0">
            <a:spAutoFit/>
          </a:bodyPr>
          <a:lstStyle/>
          <a:p>
            <a:pPr algn="ctr">
              <a:lnSpc>
                <a:spcPts val="5840"/>
              </a:lnSpc>
            </a:pPr>
            <a:r>
              <a:rPr lang="en-US" sz="4172">
                <a:solidFill>
                  <a:srgbClr val="FFFFFF"/>
                </a:solidFill>
                <a:latin typeface="Canva Sans 2 Bold"/>
                <a:ea typeface="Canva Sans 2 Bold"/>
                <a:cs typeface="Canva Sans 2 Bold"/>
                <a:sym typeface="Canva Sans 2 Bold"/>
              </a:rPr>
              <a:t>Impact of Smoking</a:t>
            </a:r>
          </a:p>
        </p:txBody>
      </p:sp>
      <p:sp>
        <p:nvSpPr>
          <p:cNvPr name="TextBox 7" id="7"/>
          <p:cNvSpPr txBox="true"/>
          <p:nvPr/>
        </p:nvSpPr>
        <p:spPr>
          <a:xfrm rot="0">
            <a:off x="4483824" y="325119"/>
            <a:ext cx="8864388" cy="703581"/>
          </a:xfrm>
          <a:prstGeom prst="rect">
            <a:avLst/>
          </a:prstGeom>
        </p:spPr>
        <p:txBody>
          <a:bodyPr anchor="t" rtlCol="false" tIns="0" lIns="0" bIns="0" rIns="0">
            <a:spAutoFit/>
          </a:bodyPr>
          <a:lstStyle/>
          <a:p>
            <a:pPr algn="ctr">
              <a:lnSpc>
                <a:spcPts val="5840"/>
              </a:lnSpc>
            </a:pPr>
            <a:r>
              <a:rPr lang="en-US" sz="4172">
                <a:solidFill>
                  <a:srgbClr val="FFFFFF"/>
                </a:solidFill>
                <a:latin typeface="Canva Sans 2 Bold"/>
                <a:ea typeface="Canva Sans 2 Bold"/>
                <a:cs typeface="Canva Sans 2 Bold"/>
                <a:sym typeface="Canva Sans 2 Bold"/>
              </a:rPr>
              <a:t>DEMOGRAPHIC COMPARISON</a:t>
            </a:r>
          </a:p>
        </p:txBody>
      </p:sp>
      <p:sp>
        <p:nvSpPr>
          <p:cNvPr name="TextBox 8" id="8"/>
          <p:cNvSpPr txBox="true"/>
          <p:nvPr/>
        </p:nvSpPr>
        <p:spPr>
          <a:xfrm rot="0">
            <a:off x="1804719" y="8275460"/>
            <a:ext cx="5358210" cy="1333980"/>
          </a:xfrm>
          <a:prstGeom prst="rect">
            <a:avLst/>
          </a:prstGeom>
        </p:spPr>
        <p:txBody>
          <a:bodyPr anchor="t" rtlCol="false" tIns="0" lIns="0" bIns="0" rIns="0">
            <a:spAutoFit/>
          </a:bodyPr>
          <a:lstStyle/>
          <a:p>
            <a:pPr algn="just" marL="434194" indent="-217097" lvl="1">
              <a:lnSpc>
                <a:spcPts val="2634"/>
              </a:lnSpc>
              <a:buFont typeface="Arial"/>
              <a:buChar char="•"/>
            </a:pPr>
            <a:r>
              <a:rPr lang="en-US" sz="2011">
                <a:solidFill>
                  <a:srgbClr val="FFFFFF"/>
                </a:solidFill>
                <a:latin typeface="Lato 1 Bold"/>
                <a:ea typeface="Lato 1 Bold"/>
                <a:cs typeface="Lato 1 Bold"/>
                <a:sym typeface="Lato 1 Bold"/>
              </a:rPr>
              <a:t>People older than 50 are at greater risk of Heart Disease</a:t>
            </a:r>
          </a:p>
          <a:p>
            <a:pPr algn="just" marL="434194" indent="-217097" lvl="1">
              <a:lnSpc>
                <a:spcPts val="2634"/>
              </a:lnSpc>
              <a:buFont typeface="Arial"/>
              <a:buChar char="•"/>
            </a:pPr>
            <a:r>
              <a:rPr lang="en-US" sz="2011">
                <a:solidFill>
                  <a:srgbClr val="FFFFFF"/>
                </a:solidFill>
                <a:latin typeface="Lato 1 Bold"/>
                <a:ea typeface="Lato 1 Bold"/>
                <a:cs typeface="Lato 1 Bold"/>
                <a:sym typeface="Lato 1 Bold"/>
              </a:rPr>
              <a:t>Age less than 50 have less count of people with Heart Disease</a:t>
            </a:r>
          </a:p>
        </p:txBody>
      </p:sp>
      <p:sp>
        <p:nvSpPr>
          <p:cNvPr name="TextBox 9" id="9"/>
          <p:cNvSpPr txBox="true"/>
          <p:nvPr/>
        </p:nvSpPr>
        <p:spPr>
          <a:xfrm rot="0">
            <a:off x="10963077" y="8275460"/>
            <a:ext cx="5358210" cy="1333980"/>
          </a:xfrm>
          <a:prstGeom prst="rect">
            <a:avLst/>
          </a:prstGeom>
        </p:spPr>
        <p:txBody>
          <a:bodyPr anchor="t" rtlCol="false" tIns="0" lIns="0" bIns="0" rIns="0">
            <a:spAutoFit/>
          </a:bodyPr>
          <a:lstStyle/>
          <a:p>
            <a:pPr algn="just" marL="434194" indent="-217097" lvl="1">
              <a:lnSpc>
                <a:spcPts val="2634"/>
              </a:lnSpc>
              <a:buFont typeface="Arial"/>
              <a:buChar char="•"/>
            </a:pPr>
            <a:r>
              <a:rPr lang="en-US" sz="2011">
                <a:solidFill>
                  <a:srgbClr val="FFFFFF"/>
                </a:solidFill>
                <a:latin typeface="Lato 1"/>
                <a:ea typeface="Lato 1"/>
                <a:cs typeface="Lato 1"/>
                <a:sym typeface="Lato 1"/>
              </a:rPr>
              <a:t>Current Smokers have highest count of people with heart disease</a:t>
            </a:r>
          </a:p>
          <a:p>
            <a:pPr algn="just" marL="434194" indent="-217097" lvl="1">
              <a:lnSpc>
                <a:spcPts val="2634"/>
              </a:lnSpc>
              <a:buFont typeface="Arial"/>
              <a:buChar char="•"/>
            </a:pPr>
            <a:r>
              <a:rPr lang="en-US" sz="2011">
                <a:solidFill>
                  <a:srgbClr val="FFFFFF"/>
                </a:solidFill>
                <a:latin typeface="Lato 1"/>
                <a:ea typeface="Lato 1"/>
                <a:cs typeface="Lato 1"/>
                <a:sym typeface="Lato 1"/>
              </a:rPr>
              <a:t>Former smokers have highest count of people with no heart disease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DAGClpStW-U</dc:identifier>
  <dcterms:modified xsi:type="dcterms:W3CDTF">2011-08-01T06:04:30Z</dcterms:modified>
  <cp:revision>1</cp:revision>
  <dc:title>Black Minimalist Modern AI Robot Presentation</dc:title>
</cp:coreProperties>
</file>